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83" r:id="rId2"/>
    <p:sldId id="763" r:id="rId3"/>
    <p:sldId id="270" r:id="rId4"/>
    <p:sldId id="747" r:id="rId5"/>
    <p:sldId id="748" r:id="rId6"/>
    <p:sldId id="764" r:id="rId7"/>
    <p:sldId id="765" r:id="rId8"/>
    <p:sldId id="766" r:id="rId9"/>
    <p:sldId id="778" r:id="rId10"/>
    <p:sldId id="779" r:id="rId11"/>
    <p:sldId id="767" r:id="rId12"/>
    <p:sldId id="768" r:id="rId13"/>
    <p:sldId id="769" r:id="rId14"/>
    <p:sldId id="770" r:id="rId15"/>
    <p:sldId id="771" r:id="rId16"/>
    <p:sldId id="772" r:id="rId17"/>
    <p:sldId id="773" r:id="rId18"/>
    <p:sldId id="774" r:id="rId19"/>
    <p:sldId id="776" r:id="rId20"/>
    <p:sldId id="780" r:id="rId21"/>
    <p:sldId id="777" r:id="rId22"/>
    <p:sldId id="697" r:id="rId23"/>
    <p:sldId id="698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4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4715B8-6B0B-48E3-9D6E-EACB78DA75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E5FC8F4-D7E9-45A6-9CB1-ACD9B480F200}">
      <dgm:prSet phldrT="[Tekst]" custT="1"/>
      <dgm:spPr/>
      <dgm:t>
        <a:bodyPr/>
        <a:lstStyle/>
        <a:p>
          <a:r>
            <a:rPr lang="pl-PL" sz="6600" dirty="0" smtClean="0">
              <a:solidFill>
                <a:schemeClr val="accent2">
                  <a:lumMod val="75000"/>
                </a:schemeClr>
              </a:solidFill>
              <a:latin typeface="Aharoni" pitchFamily="2" charset="-79"/>
              <a:cs typeface="Aharoni" pitchFamily="2" charset="-79"/>
            </a:rPr>
            <a:t>1. PRZYRODA</a:t>
          </a:r>
          <a:endParaRPr lang="pl-PL" sz="6600" dirty="0">
            <a:solidFill>
              <a:schemeClr val="accent2">
                <a:lumMod val="75000"/>
              </a:schemeClr>
            </a:solidFill>
            <a:latin typeface="Aharoni" pitchFamily="2" charset="-79"/>
            <a:cs typeface="Aharoni" pitchFamily="2" charset="-79"/>
          </a:endParaRPr>
        </a:p>
      </dgm:t>
    </dgm:pt>
    <dgm:pt modelId="{913877BC-A2C2-4662-A8C2-BA22C368FA85}" type="parTrans" cxnId="{3F31BE1D-BFEC-47B1-94FA-A2BA5D9BDEEE}">
      <dgm:prSet/>
      <dgm:spPr/>
      <dgm:t>
        <a:bodyPr/>
        <a:lstStyle/>
        <a:p>
          <a:endParaRPr lang="pl-PL"/>
        </a:p>
      </dgm:t>
    </dgm:pt>
    <dgm:pt modelId="{41B725B1-F215-43FB-8456-00D6BFA429E6}" type="sibTrans" cxnId="{3F31BE1D-BFEC-47B1-94FA-A2BA5D9BDEEE}">
      <dgm:prSet/>
      <dgm:spPr/>
      <dgm:t>
        <a:bodyPr/>
        <a:lstStyle/>
        <a:p>
          <a:endParaRPr lang="pl-PL"/>
        </a:p>
      </dgm:t>
    </dgm:pt>
    <dgm:pt modelId="{53B93CAA-35D5-4954-A662-5CE88253B503}">
      <dgm:prSet phldrT="[Tekst]"/>
      <dgm:spPr/>
      <dgm:t>
        <a:bodyPr/>
        <a:lstStyle/>
        <a:p>
          <a:r>
            <a:rPr lang="pl-PL" dirty="0" smtClean="0"/>
            <a:t>ŻYWA</a:t>
          </a:r>
          <a:endParaRPr lang="pl-PL" dirty="0"/>
        </a:p>
      </dgm:t>
    </dgm:pt>
    <dgm:pt modelId="{10F63F30-CB29-42CA-AC2A-D786EB353841}" type="parTrans" cxnId="{2382FE02-780F-4E7D-AF19-7B30D7305DD2}">
      <dgm:prSet/>
      <dgm:spPr/>
      <dgm:t>
        <a:bodyPr/>
        <a:lstStyle/>
        <a:p>
          <a:endParaRPr lang="pl-PL"/>
        </a:p>
      </dgm:t>
    </dgm:pt>
    <dgm:pt modelId="{4D722290-A974-4606-B983-5C883743E86A}" type="sibTrans" cxnId="{2382FE02-780F-4E7D-AF19-7B30D7305DD2}">
      <dgm:prSet/>
      <dgm:spPr/>
      <dgm:t>
        <a:bodyPr/>
        <a:lstStyle/>
        <a:p>
          <a:endParaRPr lang="pl-PL"/>
        </a:p>
      </dgm:t>
    </dgm:pt>
    <dgm:pt modelId="{6E52788F-3AAD-487B-BCC0-D76A23E18713}">
      <dgm:prSet phldrT="[Tekst]"/>
      <dgm:spPr/>
      <dgm:t>
        <a:bodyPr/>
        <a:lstStyle/>
        <a:p>
          <a:r>
            <a:rPr lang="pl-PL" dirty="0" smtClean="0"/>
            <a:t>NIEOŻYWIONA</a:t>
          </a:r>
          <a:endParaRPr lang="pl-PL" dirty="0"/>
        </a:p>
      </dgm:t>
    </dgm:pt>
    <dgm:pt modelId="{9C2BDAE5-B8B2-4887-AAFC-17B281D23A74}" type="parTrans" cxnId="{2F5D8029-0F09-49F0-9FED-9B99A0485B56}">
      <dgm:prSet/>
      <dgm:spPr/>
      <dgm:t>
        <a:bodyPr/>
        <a:lstStyle/>
        <a:p>
          <a:endParaRPr lang="pl-PL"/>
        </a:p>
      </dgm:t>
    </dgm:pt>
    <dgm:pt modelId="{BBB978A9-06A3-4377-8D5D-C2F716660087}" type="sibTrans" cxnId="{2F5D8029-0F09-49F0-9FED-9B99A0485B56}">
      <dgm:prSet/>
      <dgm:spPr/>
      <dgm:t>
        <a:bodyPr/>
        <a:lstStyle/>
        <a:p>
          <a:endParaRPr lang="pl-PL"/>
        </a:p>
      </dgm:t>
    </dgm:pt>
    <dgm:pt modelId="{16F7DF5B-AD9D-490E-B5F7-2F3B7CCE0224}">
      <dgm:prSet phldrT="[Teks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l-PL" sz="3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LUDZIE			 GLEBA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l-PL" sz="3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ZWIERZĘTA			 WODA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l-PL" sz="3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GRZYBY          		POWIETRZE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l-PL" sz="3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ROŚLINY   		SKAŁY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l-PL" sz="3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BAKTERIE 			CHMURY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pl-PL" sz="1700" dirty="0" smtClean="0"/>
        </a:p>
        <a:p>
          <a:pPr>
            <a:lnSpc>
              <a:spcPct val="90000"/>
            </a:lnSpc>
            <a:spcAft>
              <a:spcPct val="35000"/>
            </a:spcAft>
          </a:pPr>
          <a:endParaRPr lang="pl-PL" sz="1700" dirty="0"/>
        </a:p>
      </dgm:t>
    </dgm:pt>
    <dgm:pt modelId="{4272A539-32C1-4F81-A971-FCAEC597E3C9}" type="sibTrans" cxnId="{BB2FDC14-F5F1-43BA-AEC3-9F72FEF111B9}">
      <dgm:prSet/>
      <dgm:spPr/>
      <dgm:t>
        <a:bodyPr/>
        <a:lstStyle/>
        <a:p>
          <a:endParaRPr lang="pl-PL"/>
        </a:p>
      </dgm:t>
    </dgm:pt>
    <dgm:pt modelId="{D1DCD5DF-82A2-4781-9964-56B721C616B0}" type="parTrans" cxnId="{BB2FDC14-F5F1-43BA-AEC3-9F72FEF111B9}">
      <dgm:prSet/>
      <dgm:spPr/>
      <dgm:t>
        <a:bodyPr/>
        <a:lstStyle/>
        <a:p>
          <a:endParaRPr lang="pl-PL"/>
        </a:p>
      </dgm:t>
    </dgm:pt>
    <dgm:pt modelId="{20346824-F3F4-4D8A-8110-EC6235FDAAAF}" type="pres">
      <dgm:prSet presAssocID="{194715B8-6B0B-48E3-9D6E-EACB78DA75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6237655-545D-4DB5-B4B6-140132883900}" type="pres">
      <dgm:prSet presAssocID="{16F7DF5B-AD9D-490E-B5F7-2F3B7CCE0224}" presName="boxAndChildren" presStyleCnt="0"/>
      <dgm:spPr/>
    </dgm:pt>
    <dgm:pt modelId="{93225C77-1C43-4016-BE34-CEAF8C483ABD}" type="pres">
      <dgm:prSet presAssocID="{16F7DF5B-AD9D-490E-B5F7-2F3B7CCE0224}" presName="parentTextBox" presStyleLbl="node1" presStyleIdx="0" presStyleCnt="2"/>
      <dgm:spPr/>
      <dgm:t>
        <a:bodyPr/>
        <a:lstStyle/>
        <a:p>
          <a:endParaRPr lang="pl-PL"/>
        </a:p>
      </dgm:t>
    </dgm:pt>
    <dgm:pt modelId="{103125BC-C1EC-4CA6-90A4-138643901245}" type="pres">
      <dgm:prSet presAssocID="{41B725B1-F215-43FB-8456-00D6BFA429E6}" presName="sp" presStyleCnt="0"/>
      <dgm:spPr/>
    </dgm:pt>
    <dgm:pt modelId="{97E03088-B7BC-4D39-B1CB-A670FEB90CAC}" type="pres">
      <dgm:prSet presAssocID="{AE5FC8F4-D7E9-45A6-9CB1-ACD9B480F200}" presName="arrowAndChildren" presStyleCnt="0"/>
      <dgm:spPr/>
    </dgm:pt>
    <dgm:pt modelId="{933CDEA5-0A36-4CBC-B412-8C203D23144A}" type="pres">
      <dgm:prSet presAssocID="{AE5FC8F4-D7E9-45A6-9CB1-ACD9B480F200}" presName="parentTextArrow" presStyleLbl="node1" presStyleIdx="0" presStyleCnt="2"/>
      <dgm:spPr/>
      <dgm:t>
        <a:bodyPr/>
        <a:lstStyle/>
        <a:p>
          <a:endParaRPr lang="pl-PL"/>
        </a:p>
      </dgm:t>
    </dgm:pt>
    <dgm:pt modelId="{7572B939-C8BC-49C0-925A-B69FD750726D}" type="pres">
      <dgm:prSet presAssocID="{AE5FC8F4-D7E9-45A6-9CB1-ACD9B480F200}" presName="arrow" presStyleLbl="node1" presStyleIdx="1" presStyleCnt="2"/>
      <dgm:spPr/>
      <dgm:t>
        <a:bodyPr/>
        <a:lstStyle/>
        <a:p>
          <a:endParaRPr lang="pl-PL"/>
        </a:p>
      </dgm:t>
    </dgm:pt>
    <dgm:pt modelId="{AD590696-9823-4EA6-A704-EAFE707EFB0E}" type="pres">
      <dgm:prSet presAssocID="{AE5FC8F4-D7E9-45A6-9CB1-ACD9B480F200}" presName="descendantArrow" presStyleCnt="0"/>
      <dgm:spPr/>
    </dgm:pt>
    <dgm:pt modelId="{D3C5D7C2-1BD5-47DC-BE9B-8959B1709F00}" type="pres">
      <dgm:prSet presAssocID="{53B93CAA-35D5-4954-A662-5CE88253B503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9DECBD-0191-453B-888C-755E6C424C16}" type="pres">
      <dgm:prSet presAssocID="{6E52788F-3AAD-487B-BCC0-D76A23E18713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F5D8029-0F09-49F0-9FED-9B99A0485B56}" srcId="{AE5FC8F4-D7E9-45A6-9CB1-ACD9B480F200}" destId="{6E52788F-3AAD-487B-BCC0-D76A23E18713}" srcOrd="1" destOrd="0" parTransId="{9C2BDAE5-B8B2-4887-AAFC-17B281D23A74}" sibTransId="{BBB978A9-06A3-4377-8D5D-C2F716660087}"/>
    <dgm:cxn modelId="{1259DC66-5FFE-4617-B524-BC4D3188A10F}" type="presOf" srcId="{AE5FC8F4-D7E9-45A6-9CB1-ACD9B480F200}" destId="{933CDEA5-0A36-4CBC-B412-8C203D23144A}" srcOrd="0" destOrd="0" presId="urn:microsoft.com/office/officeart/2005/8/layout/process4"/>
    <dgm:cxn modelId="{26B671F2-B57E-4B65-8348-DB509C3F7008}" type="presOf" srcId="{194715B8-6B0B-48E3-9D6E-EACB78DA751F}" destId="{20346824-F3F4-4D8A-8110-EC6235FDAAAF}" srcOrd="0" destOrd="0" presId="urn:microsoft.com/office/officeart/2005/8/layout/process4"/>
    <dgm:cxn modelId="{716D871C-F6FD-4FD1-8FA5-9A04A8DD6871}" type="presOf" srcId="{6E52788F-3AAD-487B-BCC0-D76A23E18713}" destId="{B49DECBD-0191-453B-888C-755E6C424C16}" srcOrd="0" destOrd="0" presId="urn:microsoft.com/office/officeart/2005/8/layout/process4"/>
    <dgm:cxn modelId="{2382FE02-780F-4E7D-AF19-7B30D7305DD2}" srcId="{AE5FC8F4-D7E9-45A6-9CB1-ACD9B480F200}" destId="{53B93CAA-35D5-4954-A662-5CE88253B503}" srcOrd="0" destOrd="0" parTransId="{10F63F30-CB29-42CA-AC2A-D786EB353841}" sibTransId="{4D722290-A974-4606-B983-5C883743E86A}"/>
    <dgm:cxn modelId="{2BC1E7B9-2D92-422E-936A-1EF1039D6919}" type="presOf" srcId="{AE5FC8F4-D7E9-45A6-9CB1-ACD9B480F200}" destId="{7572B939-C8BC-49C0-925A-B69FD750726D}" srcOrd="1" destOrd="0" presId="urn:microsoft.com/office/officeart/2005/8/layout/process4"/>
    <dgm:cxn modelId="{3F31BE1D-BFEC-47B1-94FA-A2BA5D9BDEEE}" srcId="{194715B8-6B0B-48E3-9D6E-EACB78DA751F}" destId="{AE5FC8F4-D7E9-45A6-9CB1-ACD9B480F200}" srcOrd="0" destOrd="0" parTransId="{913877BC-A2C2-4662-A8C2-BA22C368FA85}" sibTransId="{41B725B1-F215-43FB-8456-00D6BFA429E6}"/>
    <dgm:cxn modelId="{BB2FDC14-F5F1-43BA-AEC3-9F72FEF111B9}" srcId="{194715B8-6B0B-48E3-9D6E-EACB78DA751F}" destId="{16F7DF5B-AD9D-490E-B5F7-2F3B7CCE0224}" srcOrd="1" destOrd="0" parTransId="{D1DCD5DF-82A2-4781-9964-56B721C616B0}" sibTransId="{4272A539-32C1-4F81-A971-FCAEC597E3C9}"/>
    <dgm:cxn modelId="{5C4EA427-F801-4CB6-A188-4455BD036ACC}" type="presOf" srcId="{53B93CAA-35D5-4954-A662-5CE88253B503}" destId="{D3C5D7C2-1BD5-47DC-BE9B-8959B1709F00}" srcOrd="0" destOrd="0" presId="urn:microsoft.com/office/officeart/2005/8/layout/process4"/>
    <dgm:cxn modelId="{D27B2145-77E9-43DD-86FE-1A0D7759140F}" type="presOf" srcId="{16F7DF5B-AD9D-490E-B5F7-2F3B7CCE0224}" destId="{93225C77-1C43-4016-BE34-CEAF8C483ABD}" srcOrd="0" destOrd="0" presId="urn:microsoft.com/office/officeart/2005/8/layout/process4"/>
    <dgm:cxn modelId="{6529FB50-79BE-475D-B649-8E120C187941}" type="presParOf" srcId="{20346824-F3F4-4D8A-8110-EC6235FDAAAF}" destId="{56237655-545D-4DB5-B4B6-140132883900}" srcOrd="0" destOrd="0" presId="urn:microsoft.com/office/officeart/2005/8/layout/process4"/>
    <dgm:cxn modelId="{B7A2DAF8-84E8-4381-89D7-C15E35E52260}" type="presParOf" srcId="{56237655-545D-4DB5-B4B6-140132883900}" destId="{93225C77-1C43-4016-BE34-CEAF8C483ABD}" srcOrd="0" destOrd="0" presId="urn:microsoft.com/office/officeart/2005/8/layout/process4"/>
    <dgm:cxn modelId="{38D0374E-A782-4F41-84C0-F94E7D8B9B9A}" type="presParOf" srcId="{20346824-F3F4-4D8A-8110-EC6235FDAAAF}" destId="{103125BC-C1EC-4CA6-90A4-138643901245}" srcOrd="1" destOrd="0" presId="urn:microsoft.com/office/officeart/2005/8/layout/process4"/>
    <dgm:cxn modelId="{5A6952C3-1FC6-423D-B3DF-96B4E49B2003}" type="presParOf" srcId="{20346824-F3F4-4D8A-8110-EC6235FDAAAF}" destId="{97E03088-B7BC-4D39-B1CB-A670FEB90CAC}" srcOrd="2" destOrd="0" presId="urn:microsoft.com/office/officeart/2005/8/layout/process4"/>
    <dgm:cxn modelId="{AAC0177D-288A-4AD3-9DD1-47AA4786017B}" type="presParOf" srcId="{97E03088-B7BC-4D39-B1CB-A670FEB90CAC}" destId="{933CDEA5-0A36-4CBC-B412-8C203D23144A}" srcOrd="0" destOrd="0" presId="urn:microsoft.com/office/officeart/2005/8/layout/process4"/>
    <dgm:cxn modelId="{88CA8337-47A9-4078-8177-C274141C9CD5}" type="presParOf" srcId="{97E03088-B7BC-4D39-B1CB-A670FEB90CAC}" destId="{7572B939-C8BC-49C0-925A-B69FD750726D}" srcOrd="1" destOrd="0" presId="urn:microsoft.com/office/officeart/2005/8/layout/process4"/>
    <dgm:cxn modelId="{8C80AF91-2FD5-4BB0-9E48-3CC1ACFA3653}" type="presParOf" srcId="{97E03088-B7BC-4D39-B1CB-A670FEB90CAC}" destId="{AD590696-9823-4EA6-A704-EAFE707EFB0E}" srcOrd="2" destOrd="0" presId="urn:microsoft.com/office/officeart/2005/8/layout/process4"/>
    <dgm:cxn modelId="{AA950164-93F5-4A59-AE91-744F7B750F17}" type="presParOf" srcId="{AD590696-9823-4EA6-A704-EAFE707EFB0E}" destId="{D3C5D7C2-1BD5-47DC-BE9B-8959B1709F00}" srcOrd="0" destOrd="0" presId="urn:microsoft.com/office/officeart/2005/8/layout/process4"/>
    <dgm:cxn modelId="{4D048634-7AF5-4FB0-BD23-9987B568D364}" type="presParOf" srcId="{AD590696-9823-4EA6-A704-EAFE707EFB0E}" destId="{B49DECBD-0191-453B-888C-755E6C424C16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225C77-1C43-4016-BE34-CEAF8C483ABD}">
      <dsp:nvSpPr>
        <dsp:cNvPr id="0" name=""/>
        <dsp:cNvSpPr/>
      </dsp:nvSpPr>
      <dsp:spPr>
        <a:xfrm>
          <a:off x="0" y="4139166"/>
          <a:ext cx="9144000" cy="2715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3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LUDZIE			 GLEBA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3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ZWIERZĘTA			 WODA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3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GRZYBY          		POWIETRZE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3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ROŚLINY   		SKAŁY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3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BAKTERIE 			CHMURY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700" kern="1200" dirty="0" smtClean="0"/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700" kern="1200" dirty="0"/>
        </a:p>
      </dsp:txBody>
      <dsp:txXfrm>
        <a:off x="0" y="4139166"/>
        <a:ext cx="9144000" cy="2715741"/>
      </dsp:txXfrm>
    </dsp:sp>
    <dsp:sp modelId="{7572B939-C8BC-49C0-925A-B69FD750726D}">
      <dsp:nvSpPr>
        <dsp:cNvPr id="0" name=""/>
        <dsp:cNvSpPr/>
      </dsp:nvSpPr>
      <dsp:spPr>
        <a:xfrm rot="10800000">
          <a:off x="0" y="3092"/>
          <a:ext cx="9144000" cy="417680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392" tIns="469392" rIns="469392" bIns="469392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6600" kern="1200" dirty="0" smtClean="0">
              <a:solidFill>
                <a:schemeClr val="accent2">
                  <a:lumMod val="75000"/>
                </a:schemeClr>
              </a:solidFill>
              <a:latin typeface="Aharoni" pitchFamily="2" charset="-79"/>
              <a:cs typeface="Aharoni" pitchFamily="2" charset="-79"/>
            </a:rPr>
            <a:t>1. PRZYRODA</a:t>
          </a:r>
          <a:endParaRPr lang="pl-PL" sz="6600" kern="1200" dirty="0">
            <a:solidFill>
              <a:schemeClr val="accent2">
                <a:lumMod val="75000"/>
              </a:schemeClr>
            </a:solidFill>
            <a:latin typeface="Aharoni" pitchFamily="2" charset="-79"/>
            <a:cs typeface="Aharoni" pitchFamily="2" charset="-79"/>
          </a:endParaRPr>
        </a:p>
      </dsp:txBody>
      <dsp:txXfrm>
        <a:off x="0" y="3092"/>
        <a:ext cx="9144000" cy="1466060"/>
      </dsp:txXfrm>
    </dsp:sp>
    <dsp:sp modelId="{D3C5D7C2-1BD5-47DC-BE9B-8959B1709F00}">
      <dsp:nvSpPr>
        <dsp:cNvPr id="0" name=""/>
        <dsp:cNvSpPr/>
      </dsp:nvSpPr>
      <dsp:spPr>
        <a:xfrm>
          <a:off x="0" y="1469152"/>
          <a:ext cx="4572000" cy="12488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55880" rIns="312928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400" kern="1200" dirty="0" smtClean="0"/>
            <a:t>ŻYWA</a:t>
          </a:r>
          <a:endParaRPr lang="pl-PL" sz="4400" kern="1200" dirty="0"/>
        </a:p>
      </dsp:txBody>
      <dsp:txXfrm>
        <a:off x="0" y="1469152"/>
        <a:ext cx="4572000" cy="1248866"/>
      </dsp:txXfrm>
    </dsp:sp>
    <dsp:sp modelId="{B49DECBD-0191-453B-888C-755E6C424C16}">
      <dsp:nvSpPr>
        <dsp:cNvPr id="0" name=""/>
        <dsp:cNvSpPr/>
      </dsp:nvSpPr>
      <dsp:spPr>
        <a:xfrm>
          <a:off x="4572000" y="1469152"/>
          <a:ext cx="4572000" cy="12488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55880" rIns="312928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400" kern="1200" dirty="0" smtClean="0"/>
            <a:t>NIEOŻYWIONA</a:t>
          </a:r>
          <a:endParaRPr lang="pl-PL" sz="4400" kern="1200" dirty="0"/>
        </a:p>
      </dsp:txBody>
      <dsp:txXfrm>
        <a:off x="4572000" y="1469152"/>
        <a:ext cx="4572000" cy="1248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330D1-2B5C-4386-BA2A-EFDD81DA21A6}" type="datetimeFigureOut">
              <a:rPr lang="pl-PL" smtClean="0"/>
              <a:pPr/>
              <a:t>2018-04-03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45626-C765-46B8-B531-FF1472C55E1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45626-C765-46B8-B531-FF1472C55E11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45626-C765-46B8-B531-FF1472C55E11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45626-C765-46B8-B531-FF1472C55E11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45626-C765-46B8-B531-FF1472C55E11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45626-C765-46B8-B531-FF1472C55E11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5DE77E8-361B-4A53-9C54-9E265BA340FD}" type="datetimeFigureOut">
              <a:rPr lang="pl-PL" smtClean="0"/>
              <a:pPr/>
              <a:t>2018-04-03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9B9FFF4-C816-452F-B3C9-7DC33688C5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DE77E8-361B-4A53-9C54-9E265BA340FD}" type="datetimeFigureOut">
              <a:rPr lang="pl-PL" smtClean="0"/>
              <a:pPr/>
              <a:t>2018-04-03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B9FFF4-C816-452F-B3C9-7DC33688C5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DE77E8-361B-4A53-9C54-9E265BA340FD}" type="datetimeFigureOut">
              <a:rPr lang="pl-PL" smtClean="0"/>
              <a:pPr/>
              <a:t>2018-04-03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B9FFF4-C816-452F-B3C9-7DC33688C5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DE77E8-361B-4A53-9C54-9E265BA340FD}" type="datetimeFigureOut">
              <a:rPr lang="pl-PL" smtClean="0"/>
              <a:pPr/>
              <a:t>2018-04-03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B9FFF4-C816-452F-B3C9-7DC33688C5C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DE77E8-361B-4A53-9C54-9E265BA340FD}" type="datetimeFigureOut">
              <a:rPr lang="pl-PL" smtClean="0"/>
              <a:pPr/>
              <a:t>2018-04-03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B9FFF4-C816-452F-B3C9-7DC33688C5C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DE77E8-361B-4A53-9C54-9E265BA340FD}" type="datetimeFigureOut">
              <a:rPr lang="pl-PL" smtClean="0"/>
              <a:pPr/>
              <a:t>2018-04-03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B9FFF4-C816-452F-B3C9-7DC33688C5C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DE77E8-361B-4A53-9C54-9E265BA340FD}" type="datetimeFigureOut">
              <a:rPr lang="pl-PL" smtClean="0"/>
              <a:pPr/>
              <a:t>2018-04-03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B9FFF4-C816-452F-B3C9-7DC33688C5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DE77E8-361B-4A53-9C54-9E265BA340FD}" type="datetimeFigureOut">
              <a:rPr lang="pl-PL" smtClean="0"/>
              <a:pPr/>
              <a:t>2018-04-03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B9FFF4-C816-452F-B3C9-7DC33688C5C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DE77E8-361B-4A53-9C54-9E265BA340FD}" type="datetimeFigureOut">
              <a:rPr lang="pl-PL" smtClean="0"/>
              <a:pPr/>
              <a:t>2018-04-03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B9FFF4-C816-452F-B3C9-7DC33688C5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5DE77E8-361B-4A53-9C54-9E265BA340FD}" type="datetimeFigureOut">
              <a:rPr lang="pl-PL" smtClean="0"/>
              <a:pPr/>
              <a:t>2018-04-03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B9FFF4-C816-452F-B3C9-7DC33688C5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5DE77E8-361B-4A53-9C54-9E265BA340FD}" type="datetimeFigureOut">
              <a:rPr lang="pl-PL" smtClean="0"/>
              <a:pPr/>
              <a:t>2018-04-03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9B9FFF4-C816-452F-B3C9-7DC33688C5C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5DE77E8-361B-4A53-9C54-9E265BA340FD}" type="datetimeFigureOut">
              <a:rPr lang="pl-PL" smtClean="0"/>
              <a:pPr/>
              <a:t>2018-04-03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9B9FFF4-C816-452F-B3C9-7DC33688C5C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../4.%20Przyrodo%20witaj/P&#322;yta%20CD%20kl%204/Przyroda.exe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544" y="593254"/>
            <a:ext cx="8352928" cy="1899642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Lekcja 40 (35)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Temat:</a:t>
            </a:r>
            <a:r>
              <a:rPr lang="pl-PL" dirty="0" smtClean="0"/>
              <a:t> </a:t>
            </a:r>
            <a:r>
              <a:rPr lang="pl-PL" b="0" dirty="0" smtClean="0"/>
              <a:t>Przyroda ożywiona </a:t>
            </a:r>
            <a:br>
              <a:rPr lang="pl-PL" b="0" dirty="0" smtClean="0"/>
            </a:br>
            <a:r>
              <a:rPr lang="pl-PL" b="0" dirty="0" smtClean="0"/>
              <a:t>i nieożywiona. Rodzaje skał.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83968" y="2996952"/>
            <a:ext cx="4680520" cy="119970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pl-PL" dirty="0" smtClean="0"/>
              <a:t>Zadanie domowe:</a:t>
            </a:r>
          </a:p>
          <a:p>
            <a:r>
              <a:rPr lang="pl-PL" dirty="0" smtClean="0"/>
              <a:t>Podręcznik str. </a:t>
            </a:r>
            <a:r>
              <a:rPr lang="pl-PL" dirty="0" smtClean="0"/>
              <a:t>140 </a:t>
            </a:r>
            <a:r>
              <a:rPr lang="pl-PL" dirty="0" smtClean="0"/>
              <a:t>– </a:t>
            </a:r>
            <a:r>
              <a:rPr lang="pl-PL" dirty="0" smtClean="0"/>
              <a:t>143</a:t>
            </a:r>
            <a:endParaRPr lang="pl-PL" dirty="0" smtClean="0"/>
          </a:p>
          <a:p>
            <a:r>
              <a:rPr lang="pl-PL" dirty="0" smtClean="0"/>
              <a:t>Zeszyt ćwiczeń str. </a:t>
            </a:r>
            <a:r>
              <a:rPr lang="pl-PL" smtClean="0"/>
              <a:t>74 </a:t>
            </a:r>
            <a:r>
              <a:rPr lang="pl-PL" smtClean="0"/>
              <a:t>- </a:t>
            </a:r>
            <a:r>
              <a:rPr lang="pl-PL" smtClean="0"/>
              <a:t>75   </a:t>
            </a: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48" y="3096344"/>
            <a:ext cx="4073592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143000"/>
          </a:xfrm>
        </p:spPr>
        <p:txBody>
          <a:bodyPr>
            <a:normAutofit/>
          </a:bodyPr>
          <a:lstStyle/>
          <a:p>
            <a:r>
              <a:rPr lang="pl-PL" b="0" dirty="0" smtClean="0"/>
              <a:t>Skały wapienne w naszej okolicy</a:t>
            </a:r>
            <a:endParaRPr lang="pl-PL" dirty="0"/>
          </a:p>
        </p:txBody>
      </p:sp>
      <p:pic>
        <p:nvPicPr>
          <p:cNvPr id="35842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870726" cy="4367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Znalezione obrazy dla zapytania gran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3016"/>
            <a:ext cx="2880320" cy="288032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4536504"/>
          </a:xfrm>
        </p:spPr>
        <p:txBody>
          <a:bodyPr anchor="t" anchorCtr="0">
            <a:normAutofit/>
          </a:bodyPr>
          <a:lstStyle/>
          <a:p>
            <a:r>
              <a:rPr lang="pl-PL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Minerały </a:t>
            </a:r>
            <a:r>
              <a:rPr lang="pl-PL" sz="4000" b="0" dirty="0" smtClean="0"/>
              <a:t>mogą mieć różne kształty i kolory, mogą być matowe lub błyszczące. Często są tak małe, że trudno je rozróżnić gołym okiem.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/>
            </a:r>
            <a:b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</a:br>
            <a:endPara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970630"/>
            <a:ext cx="4439593" cy="341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323528" y="188640"/>
            <a:ext cx="8640960" cy="3312368"/>
          </a:xfrm>
          <a:prstGeom prst="rect">
            <a:avLst/>
          </a:prstGeom>
        </p:spPr>
        <p:txBody>
          <a:bodyPr anchor="t" anchorCtr="0">
            <a:normAutofit fontScale="3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Skały</a:t>
            </a:r>
            <a:r>
              <a:rPr kumimoji="0" lang="pl-PL" sz="8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to zespół kilku </a:t>
            </a:r>
            <a:r>
              <a:rPr kumimoji="0" lang="pl-PL" sz="85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jednorodnych lub różnorodnych  minerałów</a:t>
            </a:r>
            <a:r>
              <a:rPr kumimoji="0" lang="pl-PL" sz="8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powstały </a:t>
            </a:r>
            <a:br>
              <a:rPr kumimoji="0" lang="pl-PL" sz="8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8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 przyrodzie w </a:t>
            </a:r>
            <a:r>
              <a:rPr kumimoji="0" lang="pl-PL" sz="85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sposób naturalny</a:t>
            </a:r>
            <a:r>
              <a:rPr kumimoji="0" lang="pl-PL" sz="8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pl-PL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  <a:t/>
            </a:r>
            <a:br>
              <a:rPr kumimoji="0" lang="pl-PL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</a:br>
            <a:endParaRPr kumimoji="0" lang="pl-PL" sz="6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itchFamily="66" charset="-78"/>
              <a:ea typeface="+mj-ea"/>
              <a:cs typeface="Arabic Typesetting" pitchFamily="66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9000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+mj-ea"/>
                <a:cs typeface="Arabic Typesetting" pitchFamily="66" charset="-78"/>
              </a:rPr>
              <a:t>4</a:t>
            </a:r>
            <a:r>
              <a:rPr kumimoji="0" lang="pl-PL" sz="9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  <a:t>. Skały ze względu na spoistość są podzielone na:</a:t>
            </a:r>
            <a:br>
              <a:rPr kumimoji="0" lang="pl-PL" sz="9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</a:b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  <a:t/>
            </a:r>
            <a:b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</a:br>
            <a:endParaRPr kumimoji="0" lang="pl-PL" sz="4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itchFamily="66" charset="-78"/>
              <a:ea typeface="+mj-ea"/>
              <a:cs typeface="Arabic Typesetting" pitchFamily="66" charset="-78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2564903"/>
            <a:ext cx="3744417" cy="256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088680"/>
            <a:ext cx="3456384" cy="181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492896"/>
            <a:ext cx="3122873" cy="190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58048" y="548680"/>
            <a:ext cx="8764760" cy="486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542010" cy="1775690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 smtClean="0"/>
              <a:t>Kiedy składniki mineralne są bardzo ściśle zespolone, tworzą </a:t>
            </a:r>
            <a:r>
              <a:rPr lang="pl-PL" b="1" u="sng" dirty="0" smtClean="0"/>
              <a:t>SKAŁĘ LITĄ (TWARDĄ)</a:t>
            </a:r>
            <a:endParaRPr lang="pl-PL" b="1" u="sng" dirty="0"/>
          </a:p>
        </p:txBody>
      </p:sp>
      <p:pic>
        <p:nvPicPr>
          <p:cNvPr id="1026" name="Picture 2" descr="http://www.fiberbet.eu/images/BAZALT_1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4"/>
            <a:ext cx="3786214" cy="352118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2123728" y="58052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BAZALT</a:t>
            </a: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8939"/>
          <a:stretch>
            <a:fillRect/>
          </a:stretch>
        </p:blipFill>
        <p:spPr bwMode="auto">
          <a:xfrm>
            <a:off x="4499992" y="2204864"/>
            <a:ext cx="428396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6228184" y="58052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GRANIT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58938" y="1052736"/>
            <a:ext cx="8798933" cy="387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328266" cy="1939916"/>
          </a:xfrm>
        </p:spPr>
        <p:txBody>
          <a:bodyPr anchor="t" anchorCtr="0">
            <a:normAutofit fontScale="90000"/>
          </a:bodyPr>
          <a:lstStyle/>
          <a:p>
            <a:r>
              <a:rPr lang="pl-PL" dirty="0" smtClean="0"/>
              <a:t>Piasek i żwir to </a:t>
            </a:r>
            <a:r>
              <a:rPr lang="pl-PL" b="1" u="sng" dirty="0" smtClean="0"/>
              <a:t>SKAŁY LUŹNE (SYPKIE)</a:t>
            </a:r>
            <a:r>
              <a:rPr lang="pl-PL" dirty="0" smtClean="0"/>
              <a:t>, w których powiązań nie ma wcale.</a:t>
            </a:r>
            <a:endParaRPr lang="pl-PL" dirty="0"/>
          </a:p>
        </p:txBody>
      </p:sp>
      <p:pic>
        <p:nvPicPr>
          <p:cNvPr id="17410" name="Picture 2" descr="http://www.i-beton.pl/img/zwir/zw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348880"/>
            <a:ext cx="3240360" cy="3240360"/>
          </a:xfrm>
          <a:prstGeom prst="rect">
            <a:avLst/>
          </a:prstGeom>
          <a:noFill/>
        </p:spPr>
      </p:pic>
      <p:pic>
        <p:nvPicPr>
          <p:cNvPr id="79874" name="Picture 2" descr="http://www.jatech.pl/piasek%20budowla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787302" y="26861051"/>
            <a:ext cx="10901234" cy="5514473"/>
          </a:xfrm>
          <a:prstGeom prst="rect">
            <a:avLst/>
          </a:prstGeom>
          <a:noFill/>
        </p:spPr>
      </p:pic>
      <p:pic>
        <p:nvPicPr>
          <p:cNvPr id="79876" name="Picture 4" descr="http://www.jatech.pl/piasek%20budowlan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323" y="2348880"/>
            <a:ext cx="4357717" cy="3268288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2123728" y="58052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PIASEK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516216" y="58052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ŻWIR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884368" cy="2422622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 smtClean="0"/>
              <a:t>Glina i less są przykładem </a:t>
            </a:r>
            <a:r>
              <a:rPr lang="pl-PL" b="1" u="sng" dirty="0" smtClean="0"/>
              <a:t>SKAŁ ZWIĘZŁYCH,</a:t>
            </a:r>
            <a:r>
              <a:rPr lang="pl-PL" b="1" dirty="0" smtClean="0"/>
              <a:t> </a:t>
            </a:r>
            <a:r>
              <a:rPr lang="pl-PL" dirty="0" smtClean="0"/>
              <a:t>czyli miękkich ze słabszym powiązaniem poszczególnych składników</a:t>
            </a:r>
            <a:endParaRPr lang="pl-PL" dirty="0"/>
          </a:p>
        </p:txBody>
      </p:sp>
      <p:pic>
        <p:nvPicPr>
          <p:cNvPr id="16386" name="Picture 2" descr="http://szkolnictwo.pl/rysunki_hasla/0/408/gl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708920"/>
            <a:ext cx="3750875" cy="316835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0958" y="2708920"/>
            <a:ext cx="3376954" cy="321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2483768" y="59399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GLINA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660232" y="602128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LESS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pl-PL" dirty="0" smtClean="0"/>
              <a:t>5. Surowce mineralne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4525963"/>
          </a:xfrm>
        </p:spPr>
        <p:txBody>
          <a:bodyPr/>
          <a:lstStyle/>
          <a:p>
            <a:r>
              <a:rPr lang="pl-PL" dirty="0" smtClean="0"/>
              <a:t>Skały, które można wykorzystać </a:t>
            </a:r>
            <a:br>
              <a:rPr lang="pl-PL" dirty="0" smtClean="0"/>
            </a:br>
            <a:r>
              <a:rPr lang="pl-PL" dirty="0" smtClean="0"/>
              <a:t>w gospodarce, nazywamy </a:t>
            </a:r>
            <a:r>
              <a:rPr lang="pl-PL" b="1" dirty="0" smtClean="0"/>
              <a:t>surowcami mineralnymi</a:t>
            </a:r>
            <a:r>
              <a:rPr lang="pl-PL" dirty="0" smtClean="0"/>
              <a:t> lub </a:t>
            </a:r>
            <a:r>
              <a:rPr lang="pl-PL" b="1" dirty="0" smtClean="0"/>
              <a:t>kopalinami</a:t>
            </a:r>
            <a:r>
              <a:rPr lang="pl-PL" dirty="0" smtClean="0"/>
              <a:t>. Ze względu na zastosowanie dzielimy je na: surowce energetyczne, rudy metali, surowce chemiczne, surowce budowlane. Inną grupę stanowią surowce używane w jubilerstwie </a:t>
            </a:r>
            <a:br>
              <a:rPr lang="pl-PL" dirty="0" smtClean="0"/>
            </a:br>
            <a:r>
              <a:rPr lang="pl-PL" dirty="0" smtClean="0"/>
              <a:t>i optyce.</a:t>
            </a:r>
            <a:endParaRPr lang="pl-PL" dirty="0"/>
          </a:p>
        </p:txBody>
      </p:sp>
      <p:pic>
        <p:nvPicPr>
          <p:cNvPr id="40962" name="Picture 2" descr="Znalezione obrazy dla zapytania pierÅcionek "/>
          <p:cNvPicPr>
            <a:picLocks noChangeAspect="1" noChangeArrowheads="1"/>
          </p:cNvPicPr>
          <p:nvPr/>
        </p:nvPicPr>
        <p:blipFill>
          <a:blip r:embed="rId2" cstate="print"/>
          <a:srcRect l="6300" t="14175" r="5501" b="13376"/>
          <a:stretch>
            <a:fillRect/>
          </a:stretch>
        </p:blipFill>
        <p:spPr bwMode="auto">
          <a:xfrm>
            <a:off x="5796136" y="4314575"/>
            <a:ext cx="3096344" cy="2543425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2699792" y="5013176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Ametyst </a:t>
            </a:r>
            <a:br>
              <a:rPr lang="pl-PL" sz="2800" dirty="0" smtClean="0"/>
            </a:br>
            <a:r>
              <a:rPr lang="pl-PL" sz="2800" dirty="0" smtClean="0"/>
              <a:t>i kryształ górski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67899" y="188640"/>
            <a:ext cx="8891266" cy="465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1043608" y="4964975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Surowce mineralne </a:t>
            </a:r>
            <a:r>
              <a:rPr lang="pl-PL" sz="2400" dirty="0" smtClean="0"/>
              <a:t>są skałami, które można wykorzystać gospodarczo.</a:t>
            </a:r>
            <a:endParaRPr lang="pl-PL" sz="2400" dirty="0"/>
          </a:p>
        </p:txBody>
      </p:sp>
      <p:pic>
        <p:nvPicPr>
          <p:cNvPr id="38914" name="Picture 2" descr="https://app.wsipnet.pl/upload/ep/packages/282/38558/img/5a.png"/>
          <p:cNvPicPr>
            <a:picLocks noChangeAspect="1" noChangeArrowheads="1"/>
          </p:cNvPicPr>
          <p:nvPr/>
        </p:nvPicPr>
        <p:blipFill>
          <a:blip r:embed="rId3" cstate="print"/>
          <a:srcRect t="10886"/>
          <a:stretch>
            <a:fillRect/>
          </a:stretch>
        </p:blipFill>
        <p:spPr bwMode="auto">
          <a:xfrm>
            <a:off x="179512" y="1868363"/>
            <a:ext cx="7620000" cy="5305053"/>
          </a:xfrm>
          <a:prstGeom prst="rect">
            <a:avLst/>
          </a:prstGeom>
          <a:noFill/>
        </p:spPr>
      </p:pic>
      <p:pic>
        <p:nvPicPr>
          <p:cNvPr id="38916" name="Picture 4" descr="https://app.wsipnet.pl/upload/ep/packages/282/38558/img/5b.png"/>
          <p:cNvPicPr>
            <a:picLocks noChangeAspect="1" noChangeArrowheads="1"/>
          </p:cNvPicPr>
          <p:nvPr/>
        </p:nvPicPr>
        <p:blipFill>
          <a:blip r:embed="rId4" cstate="print"/>
          <a:srcRect t="11577" b="8981"/>
          <a:stretch>
            <a:fillRect/>
          </a:stretch>
        </p:blipFill>
        <p:spPr bwMode="auto">
          <a:xfrm>
            <a:off x="179512" y="1916832"/>
            <a:ext cx="7620000" cy="4941168"/>
          </a:xfrm>
          <a:prstGeom prst="rect">
            <a:avLst/>
          </a:prstGeom>
          <a:noFill/>
        </p:spPr>
      </p:pic>
      <p:pic>
        <p:nvPicPr>
          <p:cNvPr id="38918" name="Picture 6" descr="https://app.wsipnet.pl/upload/ep/packages/282/38558/img/5c.png"/>
          <p:cNvPicPr>
            <a:picLocks noChangeAspect="1" noChangeArrowheads="1"/>
          </p:cNvPicPr>
          <p:nvPr/>
        </p:nvPicPr>
        <p:blipFill>
          <a:blip r:embed="rId5" cstate="print"/>
          <a:srcRect t="8223" b="6270"/>
          <a:stretch>
            <a:fillRect/>
          </a:stretch>
        </p:blipFill>
        <p:spPr bwMode="auto">
          <a:xfrm>
            <a:off x="179512" y="1844824"/>
            <a:ext cx="7620000" cy="4536504"/>
          </a:xfrm>
          <a:prstGeom prst="rect">
            <a:avLst/>
          </a:prstGeom>
          <a:noFill/>
        </p:spPr>
      </p:pic>
      <p:pic>
        <p:nvPicPr>
          <p:cNvPr id="38920" name="Picture 8" descr="https://app.wsipnet.pl/upload/ep/packages/282/38558/img/5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052736"/>
            <a:ext cx="7620000" cy="6010275"/>
          </a:xfrm>
          <a:prstGeom prst="rect">
            <a:avLst/>
          </a:prstGeom>
          <a:noFill/>
        </p:spPr>
      </p:pic>
      <p:pic>
        <p:nvPicPr>
          <p:cNvPr id="38922" name="Picture 10" descr="https://app.wsipnet.pl/upload/ep/packages/282/38558/img/5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2537" y="653520"/>
            <a:ext cx="8770277" cy="6807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772816"/>
            <a:ext cx="2602632" cy="4234475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Środowisko przyrodnicze to różne formy terenu, a także różnorodne rośliny </a:t>
            </a:r>
            <a:br>
              <a:rPr lang="pl-PL" dirty="0" smtClean="0"/>
            </a:br>
            <a:r>
              <a:rPr lang="pl-PL" dirty="0" smtClean="0"/>
              <a:t>i zwierzęta.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Dział 5: Środowisko przyrodnicze najbliższej okolicy.</a:t>
            </a:r>
            <a:endParaRPr lang="pl-PL" dirty="0"/>
          </a:p>
        </p:txBody>
      </p:sp>
      <p:pic>
        <p:nvPicPr>
          <p:cNvPr id="1028" name="Picture 4" descr="https://app.wsipnet.pl/upload/ep/packages/282/40114/img/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556792"/>
            <a:ext cx="3995475" cy="4824536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203848" y="1700808"/>
            <a:ext cx="2618779" cy="273081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409859" y="3501008"/>
            <a:ext cx="2734141" cy="265211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997080" y="4221088"/>
            <a:ext cx="2599061" cy="263691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07504" y="116632"/>
            <a:ext cx="889483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51520" y="3573016"/>
            <a:ext cx="5760640" cy="2448272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Najtwardszym minerałem i najdroższym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kamieniem szlachetnym jest </a:t>
            </a:r>
            <a:r>
              <a:rPr lang="pl-PL" sz="2000" b="1" i="1" u="sng" dirty="0" smtClean="0"/>
              <a:t>d</a:t>
            </a:r>
            <a:r>
              <a:rPr kumimoji="0" lang="pl-PL" sz="2000" b="1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iament</a:t>
            </a:r>
            <a:r>
              <a:rPr kumimoji="0" lang="pl-PL" sz="20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 oszlifowaniu nazywany jest</a:t>
            </a:r>
            <a:r>
              <a:rPr kumimoji="0" lang="pl-PL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brylantem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27586" t="13858" r="15997" b="14079"/>
          <a:stretch>
            <a:fillRect/>
          </a:stretch>
        </p:blipFill>
        <p:spPr bwMode="auto">
          <a:xfrm>
            <a:off x="3851920" y="5085184"/>
            <a:ext cx="169865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019425"/>
            <a:ext cx="29718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ze strzałką 8"/>
          <p:cNvCxnSpPr/>
          <p:nvPr/>
        </p:nvCxnSpPr>
        <p:spPr>
          <a:xfrm>
            <a:off x="5436096" y="3212976"/>
            <a:ext cx="792088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4275" name="Picture 3" descr="https://app.wsipnet.pl/upload/ep/packages/282/38558/img/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7" y="0"/>
            <a:ext cx="35396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02825" y="1340768"/>
            <a:ext cx="9005679" cy="335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06846" y="1052736"/>
            <a:ext cx="9001658" cy="399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97514" y="260648"/>
            <a:ext cx="887048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251520" y="188640"/>
          <a:ext cx="8640960" cy="2791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50556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50800" dist="50800" dir="5400000" algn="ctr" rotWithShape="0">
                              <a:schemeClr val="bg1">
                                <a:lumMod val="75000"/>
                              </a:schemeClr>
                            </a:outerShdw>
                          </a:effectLst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Uczeń na ocenę:</a:t>
                      </a:r>
                      <a:endParaRPr lang="pl-PL" sz="2800" dirty="0">
                        <a:solidFill>
                          <a:schemeClr val="bg1"/>
                        </a:solidFill>
                        <a:effectLst>
                          <a:outerShdw blurRad="50800" dist="50800" dir="5400000" algn="ctr" rotWithShape="0">
                            <a:schemeClr val="bg1">
                              <a:lumMod val="75000"/>
                            </a:scheme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491117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 smtClean="0">
                          <a:solidFill>
                            <a:schemeClr val="bg1"/>
                          </a:solidFill>
                        </a:rPr>
                        <a:t>dopuszczającą</a:t>
                      </a:r>
                      <a:endParaRPr lang="pl-PL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 smtClean="0">
                          <a:solidFill>
                            <a:schemeClr val="bg1"/>
                          </a:solidFill>
                        </a:rPr>
                        <a:t>dostateczną</a:t>
                      </a:r>
                      <a:endParaRPr lang="pl-PL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1739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ct val="15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podaje przykłady elementów przyrody ożywionej i nieożywionej;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ct val="15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wymienia rodzaje skał (lite, luźne i zwięzłe).</a:t>
                      </a:r>
                    </a:p>
                  </a:txBody>
                  <a:tcPr marL="53975" marR="53975" marT="36195" marB="71755"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ct val="15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wyjaśnia, co to są skały i minerały;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ct val="15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odróżnia skały lite od pozostałych, rozpoznaje granity i piaskowce.</a:t>
                      </a:r>
                    </a:p>
                  </a:txBody>
                  <a:tcPr marL="71755" marR="71755" marT="36195" marB="36195">
                    <a:solidFill>
                      <a:srgbClr val="E1E1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251520" y="188640"/>
          <a:ext cx="8640960" cy="2791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50556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50800" dist="50800" dir="5400000" algn="ctr" rotWithShape="0">
                              <a:schemeClr val="bg1">
                                <a:lumMod val="75000"/>
                              </a:schemeClr>
                            </a:outerShdw>
                          </a:effectLst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Uczeń na ocenę:</a:t>
                      </a:r>
                      <a:endParaRPr lang="pl-PL" sz="2800" dirty="0">
                        <a:solidFill>
                          <a:schemeClr val="bg1"/>
                        </a:solidFill>
                        <a:effectLst>
                          <a:outerShdw blurRad="50800" dist="50800" dir="5400000" algn="ctr" rotWithShape="0">
                            <a:schemeClr val="bg1">
                              <a:lumMod val="75000"/>
                            </a:scheme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491117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 smtClean="0">
                          <a:solidFill>
                            <a:schemeClr val="bg1"/>
                          </a:solidFill>
                        </a:rPr>
                        <a:t>dopuszczającą</a:t>
                      </a:r>
                      <a:endParaRPr lang="pl-PL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 smtClean="0">
                          <a:solidFill>
                            <a:schemeClr val="bg1"/>
                          </a:solidFill>
                        </a:rPr>
                        <a:t>dostateczną</a:t>
                      </a:r>
                      <a:endParaRPr lang="pl-PL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1739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ct val="150000"/>
                        <a:buFont typeface="Arial" pitchFamily="34" charset="0"/>
                        <a:buNone/>
                        <a:tabLst/>
                        <a:defRPr/>
                      </a:pPr>
                      <a:endParaRPr kumimoji="0" lang="pl-PL" sz="1800" b="1" kern="1200" dirty="0" smtClean="0">
                        <a:solidFill>
                          <a:schemeClr val="dk1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53975" marR="53975" marT="36195" marB="71755"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ct val="150000"/>
                        <a:buFont typeface="Arial" pitchFamily="34" charset="0"/>
                        <a:buNone/>
                        <a:tabLst/>
                        <a:defRPr/>
                      </a:pPr>
                      <a:endParaRPr kumimoji="0" lang="pl-PL" sz="1800" b="1" kern="1200" dirty="0" smtClean="0">
                        <a:solidFill>
                          <a:schemeClr val="dk1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71755" marR="71755" marT="36195" marB="36195">
                    <a:solidFill>
                      <a:srgbClr val="E1E1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Symbol zastępczy zawartości 3"/>
          <p:cNvGraphicFramePr>
            <a:graphicFrameLocks/>
          </p:cNvGraphicFramePr>
          <p:nvPr/>
        </p:nvGraphicFramePr>
        <p:xfrm>
          <a:off x="251520" y="1268760"/>
          <a:ext cx="8640960" cy="4922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542135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2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dobrą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2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bardzo dobrą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134135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ct val="15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rozpoznaje w krajobrazie elementy przyrody ożywionej i nieożywionej;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ct val="15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charakteryzuje różne rodzaje skał i rozpoznaje je;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ct val="15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wyjaśnia, co to są surowce mineralne, podaje ich podział.</a:t>
                      </a:r>
                      <a:endParaRPr kumimoji="0" lang="pl-PL" sz="1800" b="1" i="1" kern="1200" dirty="0" smtClean="0">
                        <a:solidFill>
                          <a:schemeClr val="dk1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71755" marR="71755" marT="36195" marB="36195"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ct val="15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podaje przykłady gospodarczego wykorzystania surowców mineralnych;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ct val="15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podaje przykłady surowców jubilerskich.</a:t>
                      </a:r>
                    </a:p>
                  </a:txBody>
                  <a:tcPr marL="71755" marR="71755" marT="36195" marB="36195"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FF"/>
                    </a:solidFill>
                  </a:tcPr>
                </a:tc>
              </a:tr>
              <a:tr h="542135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2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celującą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ct val="15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opisuje pochodzenie skał;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ct val="15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wyjaśnia powstawanie skał osadowych;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ct val="15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dokumentuje skały w najbliższej okolicy (fotografuje, opisuje, wyjaśnia różnice między nimi).</a:t>
                      </a:r>
                      <a:endParaRPr kumimoji="0" lang="pl-PL" sz="1800" b="1" i="1" kern="1200" dirty="0" smtClean="0">
                        <a:solidFill>
                          <a:schemeClr val="dk1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71755" marR="71755" marT="36195" marB="36195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1E1FF"/>
                    </a:solidFill>
                  </a:tcPr>
                </a:tc>
              </a:tr>
              <a:tr h="1557579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755" marR="71755" marT="36195" marB="36195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79512" y="476672"/>
            <a:ext cx="873133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Znalezione obrazy dla zapytania przyroda 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48880"/>
            <a:ext cx="4088038" cy="4104456"/>
          </a:xfrm>
          <a:prstGeom prst="rect">
            <a:avLst/>
          </a:prstGeom>
          <a:noFill/>
        </p:spPr>
      </p:pic>
      <p:pic>
        <p:nvPicPr>
          <p:cNvPr id="15365" name="Picture 5" descr="Znalezione obrazy dla zapytania skaÅa 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077072"/>
            <a:ext cx="2232248" cy="2276895"/>
          </a:xfrm>
          <a:prstGeom prst="rect">
            <a:avLst/>
          </a:prstGeom>
          <a:noFill/>
        </p:spPr>
      </p:pic>
      <p:pic>
        <p:nvPicPr>
          <p:cNvPr id="15367" name="Picture 7" descr="Znalezione obrazy dla zapytania przyroda 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5" y="2348880"/>
            <a:ext cx="2232247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To 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Diagram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trzałka w prawo 4"/>
          <p:cNvSpPr/>
          <p:nvPr/>
        </p:nvSpPr>
        <p:spPr>
          <a:xfrm rot="2416234">
            <a:off x="5642954" y="1138986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 w prawo 5"/>
          <p:cNvSpPr/>
          <p:nvPr/>
        </p:nvSpPr>
        <p:spPr>
          <a:xfrm rot="7804136">
            <a:off x="2749657" y="1223743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4" name="Picture 2" descr="http://www.clpud.org/images/TRE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2492898"/>
            <a:ext cx="2680622" cy="4176462"/>
          </a:xfrm>
          <a:prstGeom prst="rect">
            <a:avLst/>
          </a:prstGeom>
          <a:noFill/>
        </p:spPr>
      </p:pic>
      <p:pic>
        <p:nvPicPr>
          <p:cNvPr id="8" name="Obraz 7" descr="płyta kl 4.gif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544" y="332656"/>
            <a:ext cx="792088" cy="792088"/>
          </a:xfrm>
          <a:prstGeom prst="ellipse">
            <a:avLst/>
          </a:prstGeom>
          <a:scene3d>
            <a:camera prst="isometricOffAxis1Right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http://www.markom.biz.pl/images/korn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6934" y="2564904"/>
            <a:ext cx="1494946" cy="2132856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79512" y="0"/>
            <a:ext cx="6696744" cy="1700808"/>
          </a:xfrm>
        </p:spPr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pl-PL" sz="3600" dirty="0" smtClean="0"/>
              <a:t>Ożywione</a:t>
            </a:r>
            <a:r>
              <a:rPr lang="pl-PL" dirty="0" smtClean="0"/>
              <a:t> i nieożywione składniki przyrody są ze sobą ściśle powiązane</a:t>
            </a:r>
            <a:endParaRPr lang="pl-PL" dirty="0"/>
          </a:p>
        </p:txBody>
      </p:sp>
      <p:pic>
        <p:nvPicPr>
          <p:cNvPr id="4098" name="Picture 2" descr="http://gify.magazynek.org/pictures/Astronomia/S%C5%82o%C5%84ce/09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692696"/>
            <a:ext cx="2305050" cy="2171701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6372200" y="3573016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2">
                    <a:lumMod val="25000"/>
                  </a:schemeClr>
                </a:solidFill>
              </a:rPr>
              <a:t>DWUTLENEK WĘGLA</a:t>
            </a: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913827"/>
            <a:ext cx="1547664" cy="194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846630"/>
            <a:ext cx="1584176" cy="201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 descr="http://admin.labofarm.pl/u/image/Zielarstwo/jemiola%281%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44824"/>
            <a:ext cx="1905000" cy="2333626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2051720" y="458112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kornik</a:t>
            </a:r>
            <a:endParaRPr lang="pl-PL" dirty="0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077072"/>
            <a:ext cx="17049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15" descr="http://us.123rf.com/400wm/400/400/antonbrand/antonbrand1104/antonbrand110400091/9290195-drwal-edukacyjny-film-animowany-posiadaja--cych-siekiery-na-tle-lasu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4365104"/>
            <a:ext cx="1619672" cy="2381870"/>
          </a:xfrm>
          <a:prstGeom prst="rect">
            <a:avLst/>
          </a:prstGeom>
          <a:noFill/>
        </p:spPr>
      </p:pic>
      <p:pic>
        <p:nvPicPr>
          <p:cNvPr id="4" name="Picture 2" descr="http://www.clpud.org/images/TREE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2348882"/>
            <a:ext cx="2680622" cy="4176462"/>
          </a:xfrm>
          <a:prstGeom prst="rect">
            <a:avLst/>
          </a:prstGeom>
          <a:noFill/>
        </p:spPr>
      </p:pic>
      <p:sp>
        <p:nvSpPr>
          <p:cNvPr id="16" name="Strzałka w prawo 15"/>
          <p:cNvSpPr/>
          <p:nvPr/>
        </p:nvSpPr>
        <p:spPr>
          <a:xfrm rot="16200000">
            <a:off x="4463988" y="2024844"/>
            <a:ext cx="720080" cy="21602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 w prawo 16"/>
          <p:cNvSpPr/>
          <p:nvPr/>
        </p:nvSpPr>
        <p:spPr>
          <a:xfrm rot="18667704">
            <a:off x="5405953" y="2258667"/>
            <a:ext cx="720080" cy="21602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 w prawo 14"/>
          <p:cNvSpPr/>
          <p:nvPr/>
        </p:nvSpPr>
        <p:spPr>
          <a:xfrm rot="13735591">
            <a:off x="3563888" y="2330526"/>
            <a:ext cx="720080" cy="21602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8864" y="125760"/>
            <a:ext cx="8229600" cy="1143000"/>
          </a:xfrm>
        </p:spPr>
        <p:txBody>
          <a:bodyPr/>
          <a:lstStyle/>
          <a:p>
            <a:pPr marL="742950" indent="-742950">
              <a:buFont typeface="+mj-lt"/>
              <a:buAutoNum type="arabicPeriod" startAt="3"/>
            </a:pPr>
            <a:r>
              <a:rPr lang="pl-PL" dirty="0" smtClean="0"/>
              <a:t>Ludzie są częścią przyrody.</a:t>
            </a:r>
            <a:endParaRPr lang="pl-PL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1239495"/>
            <a:ext cx="8568952" cy="4421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Skały</a:t>
            </a:r>
            <a:r>
              <a:rPr lang="pl-PL" sz="3200" b="0" dirty="0" smtClean="0"/>
              <a:t> występują wokół nas. Poza miastem można je zobaczyć w formie naturalnej, natomiast w mieście mogą stanowić elementy domów i chodników.</a:t>
            </a:r>
            <a:endParaRPr lang="pl-PL" sz="3200" dirty="0"/>
          </a:p>
        </p:txBody>
      </p:sp>
      <p:pic>
        <p:nvPicPr>
          <p:cNvPr id="36866" name="Picture 2" descr="Znalezione obrazy dla zapytania ogrodzenie kamien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6912"/>
            <a:ext cx="4187619" cy="3140714"/>
          </a:xfrm>
          <a:prstGeom prst="rect">
            <a:avLst/>
          </a:prstGeom>
          <a:noFill/>
        </p:spPr>
      </p:pic>
      <p:pic>
        <p:nvPicPr>
          <p:cNvPr id="36868" name="Picture 4" descr="Znalezione obrazy dla zapytania podmurÃ³wka kamien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36912"/>
            <a:ext cx="4163956" cy="3122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4234</TotalTime>
  <Words>249</Words>
  <Application>Microsoft Office PowerPoint</Application>
  <PresentationFormat>Pokaz na ekranie (4:3)</PresentationFormat>
  <Paragraphs>66</Paragraphs>
  <Slides>23</Slides>
  <Notes>5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Hol</vt:lpstr>
      <vt:lpstr>Lekcja 40 (35) Temat: Przyroda ożywiona  i nieożywiona. Rodzaje skał.</vt:lpstr>
      <vt:lpstr>Dział 5: Środowisko przyrodnicze najbliższej okolicy.</vt:lpstr>
      <vt:lpstr>Slajd 3</vt:lpstr>
      <vt:lpstr>Slajd 4</vt:lpstr>
      <vt:lpstr>Slajd 5</vt:lpstr>
      <vt:lpstr>Slajd 6</vt:lpstr>
      <vt:lpstr>Ożywione i nieożywione składniki przyrody są ze sobą ściśle powiązane</vt:lpstr>
      <vt:lpstr>Ludzie są częścią przyrody.</vt:lpstr>
      <vt:lpstr>Skały występują wokół nas. Poza miastem można je zobaczyć w formie naturalnej, natomiast w mieście mogą stanowić elementy domów i chodników.</vt:lpstr>
      <vt:lpstr>Skały wapienne w naszej okolicy</vt:lpstr>
      <vt:lpstr>Minerały mogą mieć różne kształty i kolory, mogą być matowe lub błyszczące. Często są tak małe, że trudno je rozróżnić gołym okiem.  </vt:lpstr>
      <vt:lpstr>Slajd 12</vt:lpstr>
      <vt:lpstr>Slajd 13</vt:lpstr>
      <vt:lpstr>Kiedy składniki mineralne są bardzo ściśle zespolone, tworzą SKAŁĘ LITĄ (TWARDĄ)</vt:lpstr>
      <vt:lpstr>Slajd 15</vt:lpstr>
      <vt:lpstr>Piasek i żwir to SKAŁY LUŹNE (SYPKIE), w których powiązań nie ma wcale.</vt:lpstr>
      <vt:lpstr>Glina i less są przykładem SKAŁ ZWIĘZŁYCH, czyli miękkich ze słabszym powiązaniem poszczególnych składników</vt:lpstr>
      <vt:lpstr>5. Surowce mineralne</vt:lpstr>
      <vt:lpstr>Slajd 19</vt:lpstr>
      <vt:lpstr>Slajd 20</vt:lpstr>
      <vt:lpstr>Slajd 21</vt:lpstr>
      <vt:lpstr>Slajd 22</vt:lpstr>
      <vt:lpstr>Slajd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Lekcja 2 (1) Temat: Czym będziesz się zajmować na lekcjach przyrody?</dc:title>
  <dc:creator>Iwona Boroń</dc:creator>
  <cp:lastModifiedBy>Iwona</cp:lastModifiedBy>
  <cp:revision>412</cp:revision>
  <dcterms:created xsi:type="dcterms:W3CDTF">2013-09-04T17:00:07Z</dcterms:created>
  <dcterms:modified xsi:type="dcterms:W3CDTF">2018-04-03T18:25:50Z</dcterms:modified>
</cp:coreProperties>
</file>