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9" r:id="rId2"/>
    <p:sldId id="260" r:id="rId3"/>
    <p:sldId id="265" r:id="rId4"/>
    <p:sldId id="264" r:id="rId5"/>
    <p:sldId id="263" r:id="rId6"/>
    <p:sldId id="267" r:id="rId7"/>
    <p:sldId id="269" r:id="rId8"/>
    <p:sldId id="257" r:id="rId9"/>
  </p:sldIdLst>
  <p:sldSz cx="9144000" cy="6858000" type="screen4x3"/>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B2E1FBE-90C3-4D76-8698-997E3C11AB89}" type="datetimeFigureOut">
              <a:rPr lang="pl-PL" smtClean="0"/>
              <a:t>2020-02-16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F2CBF9D-2272-4F67-B67C-415F151BF216}" type="slidenum">
              <a:rPr lang="pl-PL" smtClean="0"/>
              <a:t>‹#›</a:t>
            </a:fld>
            <a:endParaRPr lang="pl-P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389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2E1FBE-90C3-4D76-8698-997E3C11AB89}" type="datetimeFigureOut">
              <a:rPr lang="pl-PL" smtClean="0"/>
              <a:t>2020-02-16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F2CBF9D-2272-4F67-B67C-415F151BF216}" type="slidenum">
              <a:rPr lang="pl-PL" smtClean="0"/>
              <a:t>‹#›</a:t>
            </a:fld>
            <a:endParaRPr lang="pl-PL"/>
          </a:p>
        </p:txBody>
      </p:sp>
    </p:spTree>
    <p:extLst>
      <p:ext uri="{BB962C8B-B14F-4D97-AF65-F5344CB8AC3E}">
        <p14:creationId xmlns:p14="http://schemas.microsoft.com/office/powerpoint/2010/main" val="4231730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2E1FBE-90C3-4D76-8698-997E3C11AB89}" type="datetimeFigureOut">
              <a:rPr lang="pl-PL" smtClean="0"/>
              <a:t>2020-02-16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F2CBF9D-2272-4F67-B67C-415F151BF216}" type="slidenum">
              <a:rPr lang="pl-PL" smtClean="0"/>
              <a:t>‹#›</a:t>
            </a:fld>
            <a:endParaRPr lang="pl-PL"/>
          </a:p>
        </p:txBody>
      </p:sp>
    </p:spTree>
    <p:extLst>
      <p:ext uri="{BB962C8B-B14F-4D97-AF65-F5344CB8AC3E}">
        <p14:creationId xmlns:p14="http://schemas.microsoft.com/office/powerpoint/2010/main" val="3169866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2E1FBE-90C3-4D76-8698-997E3C11AB89}" type="datetimeFigureOut">
              <a:rPr lang="pl-PL" smtClean="0"/>
              <a:t>2020-02-16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F2CBF9D-2272-4F67-B67C-415F151BF216}" type="slidenum">
              <a:rPr lang="pl-PL" smtClean="0"/>
              <a:t>‹#›</a:t>
            </a:fld>
            <a:endParaRPr lang="pl-PL"/>
          </a:p>
        </p:txBody>
      </p:sp>
    </p:spTree>
    <p:extLst>
      <p:ext uri="{BB962C8B-B14F-4D97-AF65-F5344CB8AC3E}">
        <p14:creationId xmlns:p14="http://schemas.microsoft.com/office/powerpoint/2010/main" val="401666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0B2E1FBE-90C3-4D76-8698-997E3C11AB89}" type="datetimeFigureOut">
              <a:rPr lang="pl-PL" smtClean="0"/>
              <a:t>2020-02-16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F2CBF9D-2272-4F67-B67C-415F151BF216}" type="slidenum">
              <a:rPr lang="pl-PL" smtClean="0"/>
              <a:t>‹#›</a:t>
            </a:fld>
            <a:endParaRPr lang="pl-P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7950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B2E1FBE-90C3-4D76-8698-997E3C11AB89}" type="datetimeFigureOut">
              <a:rPr lang="pl-PL" smtClean="0"/>
              <a:t>2020-02-16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F2CBF9D-2272-4F67-B67C-415F151BF216}" type="slidenum">
              <a:rPr lang="pl-PL" smtClean="0"/>
              <a:t>‹#›</a:t>
            </a:fld>
            <a:endParaRPr lang="pl-PL"/>
          </a:p>
        </p:txBody>
      </p:sp>
    </p:spTree>
    <p:extLst>
      <p:ext uri="{BB962C8B-B14F-4D97-AF65-F5344CB8AC3E}">
        <p14:creationId xmlns:p14="http://schemas.microsoft.com/office/powerpoint/2010/main" val="297578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822960" y="2582334"/>
            <a:ext cx="3703320" cy="32867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63440" y="2582334"/>
            <a:ext cx="3703320" cy="32867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B2E1FBE-90C3-4D76-8698-997E3C11AB89}" type="datetimeFigureOut">
              <a:rPr lang="pl-PL" smtClean="0"/>
              <a:t>2020-02-16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F2CBF9D-2272-4F67-B67C-415F151BF216}" type="slidenum">
              <a:rPr lang="pl-PL" smtClean="0"/>
              <a:t>‹#›</a:t>
            </a:fld>
            <a:endParaRPr lang="pl-PL"/>
          </a:p>
        </p:txBody>
      </p:sp>
    </p:spTree>
    <p:extLst>
      <p:ext uri="{BB962C8B-B14F-4D97-AF65-F5344CB8AC3E}">
        <p14:creationId xmlns:p14="http://schemas.microsoft.com/office/powerpoint/2010/main" val="80342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B2E1FBE-90C3-4D76-8698-997E3C11AB89}" type="datetimeFigureOut">
              <a:rPr lang="pl-PL" smtClean="0"/>
              <a:t>2020-02-16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F2CBF9D-2272-4F67-B67C-415F151BF216}" type="slidenum">
              <a:rPr lang="pl-PL" smtClean="0"/>
              <a:t>‹#›</a:t>
            </a:fld>
            <a:endParaRPr lang="pl-PL"/>
          </a:p>
        </p:txBody>
      </p:sp>
    </p:spTree>
    <p:extLst>
      <p:ext uri="{BB962C8B-B14F-4D97-AF65-F5344CB8AC3E}">
        <p14:creationId xmlns:p14="http://schemas.microsoft.com/office/powerpoint/2010/main" val="194023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B2E1FBE-90C3-4D76-8698-997E3C11AB89}" type="datetimeFigureOut">
              <a:rPr lang="pl-PL" smtClean="0"/>
              <a:t>2020-02-16</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4F2CBF9D-2272-4F67-B67C-415F151BF216}" type="slidenum">
              <a:rPr lang="pl-PL" smtClean="0"/>
              <a:t>‹#›</a:t>
            </a:fld>
            <a:endParaRPr lang="pl-PL"/>
          </a:p>
        </p:txBody>
      </p:sp>
    </p:spTree>
    <p:extLst>
      <p:ext uri="{BB962C8B-B14F-4D97-AF65-F5344CB8AC3E}">
        <p14:creationId xmlns:p14="http://schemas.microsoft.com/office/powerpoint/2010/main" val="2564088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B2E1FBE-90C3-4D76-8698-997E3C11AB89}" type="datetimeFigureOut">
              <a:rPr lang="pl-PL" smtClean="0"/>
              <a:t>2020-02-16</a:t>
            </a:fld>
            <a:endParaRPr lang="pl-PL"/>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2CBF9D-2272-4F67-B67C-415F151BF216}" type="slidenum">
              <a:rPr lang="pl-PL" smtClean="0"/>
              <a:t>‹#›</a:t>
            </a:fld>
            <a:endParaRPr lang="pl-PL"/>
          </a:p>
        </p:txBody>
      </p:sp>
    </p:spTree>
    <p:extLst>
      <p:ext uri="{BB962C8B-B14F-4D97-AF65-F5344CB8AC3E}">
        <p14:creationId xmlns:p14="http://schemas.microsoft.com/office/powerpoint/2010/main" val="13934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0B2E1FBE-90C3-4D76-8698-997E3C11AB89}" type="datetimeFigureOut">
              <a:rPr lang="pl-PL" smtClean="0"/>
              <a:t>2020-02-16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F2CBF9D-2272-4F67-B67C-415F151BF216}" type="slidenum">
              <a:rPr lang="pl-PL" smtClean="0"/>
              <a:t>‹#›</a:t>
            </a:fld>
            <a:endParaRPr lang="pl-PL"/>
          </a:p>
        </p:txBody>
      </p:sp>
    </p:spTree>
    <p:extLst>
      <p:ext uri="{BB962C8B-B14F-4D97-AF65-F5344CB8AC3E}">
        <p14:creationId xmlns:p14="http://schemas.microsoft.com/office/powerpoint/2010/main" val="383270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B2E1FBE-90C3-4D76-8698-997E3C11AB89}" type="datetimeFigureOut">
              <a:rPr lang="pl-PL" smtClean="0"/>
              <a:t>2020-02-16</a:t>
            </a:fld>
            <a:endParaRPr lang="pl-PL"/>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2CBF9D-2272-4F67-B67C-415F151BF216}" type="slidenum">
              <a:rPr lang="pl-PL" smtClean="0"/>
              <a:t>‹#›</a:t>
            </a:fld>
            <a:endParaRPr lang="pl-PL"/>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40912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chorzow.slaska.policja.gov.p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1026" name="Picture 2" descr="Znak Agatka"/>
          <p:cNvPicPr>
            <a:picLocks noChangeAspect="1" noChangeArrowheads="1"/>
          </p:cNvPicPr>
          <p:nvPr/>
        </p:nvPicPr>
        <p:blipFill>
          <a:blip r:embed="rId2"/>
          <a:srcRect/>
          <a:stretch>
            <a:fillRect/>
          </a:stretch>
        </p:blipFill>
        <p:spPr bwMode="auto">
          <a:xfrm>
            <a:off x="2857488" y="2428868"/>
            <a:ext cx="3190875" cy="3190876"/>
          </a:xfrm>
          <a:prstGeom prst="rect">
            <a:avLst/>
          </a:prstGeom>
          <a:noFill/>
        </p:spPr>
      </p:pic>
      <p:sp>
        <p:nvSpPr>
          <p:cNvPr id="3" name="Prostokąt 2"/>
          <p:cNvSpPr/>
          <p:nvPr/>
        </p:nvSpPr>
        <p:spPr>
          <a:xfrm>
            <a:off x="1214414" y="1095830"/>
            <a:ext cx="6286544" cy="1323439"/>
          </a:xfrm>
          <a:prstGeom prst="rect">
            <a:avLst/>
          </a:prstGeom>
        </p:spPr>
        <p:txBody>
          <a:bodyPr wrap="square">
            <a:spAutoFit/>
          </a:bodyPr>
          <a:lstStyle/>
          <a:p>
            <a:pPr algn="ctr"/>
            <a:r>
              <a:rPr lang="pl-PL" sz="4000" b="1" dirty="0">
                <a:solidFill>
                  <a:schemeClr val="accent1">
                    <a:lumMod val="75000"/>
                  </a:schemeClr>
                </a:solidFill>
              </a:rPr>
              <a:t>BEZPIECZNA DROGA </a:t>
            </a:r>
          </a:p>
          <a:p>
            <a:pPr algn="ctr"/>
            <a:r>
              <a:rPr lang="pl-PL" sz="4000" b="1" dirty="0">
                <a:solidFill>
                  <a:schemeClr val="accent1">
                    <a:lumMod val="75000"/>
                  </a:schemeClr>
                </a:solidFill>
              </a:rPr>
              <a:t>DO SZKOŁY</a:t>
            </a:r>
            <a:endParaRPr lang="pl-PL" sz="4000" dirty="0">
              <a:solidFill>
                <a:schemeClr val="accent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00100" y="550208"/>
            <a:ext cx="7543800" cy="927537"/>
          </a:xfrm>
        </p:spPr>
        <p:txBody>
          <a:bodyPr/>
          <a:lstStyle/>
          <a:p>
            <a:pPr algn="ctr"/>
            <a:r>
              <a:rPr lang="pl-PL" b="1" dirty="0"/>
              <a:t>PIESZO DO SZKOŁY</a:t>
            </a:r>
          </a:p>
        </p:txBody>
      </p:sp>
      <p:sp>
        <p:nvSpPr>
          <p:cNvPr id="3" name="Symbol zastępczy zawartości 2"/>
          <p:cNvSpPr>
            <a:spLocks noGrp="1"/>
          </p:cNvSpPr>
          <p:nvPr>
            <p:ph idx="1"/>
          </p:nvPr>
        </p:nvSpPr>
        <p:spPr>
          <a:xfrm>
            <a:off x="179512" y="1340768"/>
            <a:ext cx="8640960" cy="4785395"/>
          </a:xfrm>
        </p:spPr>
        <p:txBody>
          <a:bodyPr>
            <a:normAutofit fontScale="85000" lnSpcReduction="20000"/>
          </a:bodyPr>
          <a:lstStyle/>
          <a:p>
            <a:pPr algn="ctr"/>
            <a:r>
              <a:rPr lang="pl-PL" sz="2800" b="1" dirty="0">
                <a:solidFill>
                  <a:srgbClr val="FF0000"/>
                </a:solidFill>
              </a:rPr>
              <a:t>Wybierz najbezpieczniejszą trasę!</a:t>
            </a:r>
            <a:endParaRPr lang="pl-PL" sz="2800" dirty="0"/>
          </a:p>
          <a:p>
            <a:pPr algn="ctr">
              <a:buNone/>
            </a:pPr>
            <a:r>
              <a:rPr lang="pl-PL" sz="1800" dirty="0"/>
              <a:t>       </a:t>
            </a:r>
            <a:r>
              <a:rPr lang="pl-PL" sz="2400" dirty="0"/>
              <a:t>Pamiętamy o zasadzie: najkrótsza droga nie zawsze jest najlepsza. </a:t>
            </a:r>
          </a:p>
          <a:p>
            <a:pPr algn="ctr">
              <a:lnSpc>
                <a:spcPct val="120000"/>
              </a:lnSpc>
              <a:spcBef>
                <a:spcPts val="600"/>
              </a:spcBef>
              <a:buNone/>
            </a:pPr>
            <a:r>
              <a:rPr lang="pl-PL" sz="2400" dirty="0"/>
              <a:t>       Pod uwagę przede wszystkim bierzemy takie czynniki, jak ilość przejść </a:t>
            </a:r>
          </a:p>
          <a:p>
            <a:pPr algn="ctr">
              <a:lnSpc>
                <a:spcPct val="120000"/>
              </a:lnSpc>
              <a:spcBef>
                <a:spcPts val="600"/>
              </a:spcBef>
              <a:buNone/>
            </a:pPr>
            <a:r>
              <a:rPr lang="pl-PL" sz="2400" dirty="0"/>
              <a:t>dla pieszych, rodzaj sygnalizacji świetlnej i ogólne </a:t>
            </a:r>
          </a:p>
          <a:p>
            <a:pPr algn="ctr">
              <a:lnSpc>
                <a:spcPct val="120000"/>
              </a:lnSpc>
              <a:spcBef>
                <a:spcPts val="600"/>
              </a:spcBef>
              <a:buNone/>
            </a:pPr>
            <a:r>
              <a:rPr lang="pl-PL" sz="2400" dirty="0"/>
              <a:t>      natężenie ruchu. </a:t>
            </a:r>
          </a:p>
          <a:p>
            <a:pPr algn="ctr">
              <a:buNone/>
            </a:pPr>
            <a:r>
              <a:rPr lang="pl-PL" sz="2400" dirty="0"/>
              <a:t>       </a:t>
            </a:r>
            <a:r>
              <a:rPr lang="pl-PL" sz="2400" b="1" dirty="0">
                <a:solidFill>
                  <a:srgbClr val="FF0000"/>
                </a:solidFill>
              </a:rPr>
              <a:t>Wybieramy mniej ruchliwą drogę.</a:t>
            </a:r>
          </a:p>
          <a:p>
            <a:pPr algn="ctr"/>
            <a:r>
              <a:rPr lang="pl-PL" sz="2400" dirty="0"/>
              <a:t>Przećwicz z dzieckiem drogę do szkoły.</a:t>
            </a:r>
          </a:p>
          <a:p>
            <a:pPr algn="ctr"/>
            <a:r>
              <a:rPr lang="pl-PL" sz="2400" dirty="0"/>
              <a:t>Wytłumacz zasady ruchu drogowego.</a:t>
            </a:r>
          </a:p>
          <a:p>
            <a:pPr algn="ctr">
              <a:buNone/>
            </a:pPr>
            <a:r>
              <a:rPr lang="pl-PL" sz="2400" dirty="0"/>
              <a:t>      Nie przechodź przez jezdnię na czerwonym świetle.</a:t>
            </a:r>
          </a:p>
          <a:p>
            <a:pPr algn="ctr">
              <a:buNone/>
            </a:pPr>
            <a:r>
              <a:rPr lang="pl-PL" sz="2400" dirty="0"/>
              <a:t>       Przed przejściem na drugą stronę ulicy kilka razy spójrz </a:t>
            </a:r>
          </a:p>
          <a:p>
            <a:pPr algn="ctr">
              <a:buNone/>
            </a:pPr>
            <a:r>
              <a:rPr lang="pl-PL" sz="2400" dirty="0"/>
              <a:t>w lewo i w prawo.</a:t>
            </a:r>
          </a:p>
          <a:p>
            <a:pPr algn="ctr">
              <a:buNone/>
            </a:pPr>
            <a:r>
              <a:rPr lang="pl-PL" sz="2400" dirty="0"/>
              <a:t>      Nie przechodź przez jezdnię między zaparkowanymi samochodami!</a:t>
            </a:r>
          </a:p>
          <a:p>
            <a:pPr>
              <a:buNone/>
            </a:pPr>
            <a:endParaRPr lang="pl-PL" dirty="0"/>
          </a:p>
          <a:p>
            <a:endParaRPr lang="pl-PL" dirty="0"/>
          </a:p>
        </p:txBody>
      </p:sp>
      <p:sp>
        <p:nvSpPr>
          <p:cNvPr id="4" name="pole tekstowe 3">
            <a:extLst>
              <a:ext uri="{FF2B5EF4-FFF2-40B4-BE49-F238E27FC236}">
                <a16:creationId xmlns:a16="http://schemas.microsoft.com/office/drawing/2014/main" id="{FBD76565-2F5F-48DF-A411-AAD447BEDAB5}"/>
              </a:ext>
            </a:extLst>
          </p:cNvPr>
          <p:cNvSpPr txBox="1"/>
          <p:nvPr/>
        </p:nvSpPr>
        <p:spPr>
          <a:xfrm>
            <a:off x="1043608" y="116632"/>
            <a:ext cx="7128792" cy="523220"/>
          </a:xfrm>
          <a:prstGeom prst="rect">
            <a:avLst/>
          </a:prstGeom>
          <a:noFill/>
        </p:spPr>
        <p:txBody>
          <a:bodyPr wrap="square" rtlCol="0">
            <a:spAutoFit/>
          </a:bodyPr>
          <a:lstStyle/>
          <a:p>
            <a:pPr algn="ctr"/>
            <a:r>
              <a:rPr lang="pl-PL" sz="2800" b="1" dirty="0">
                <a:solidFill>
                  <a:srgbClr val="FF0000"/>
                </a:solidFill>
              </a:rPr>
              <a:t>PORADNIK DLA RODZICÓW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79512" y="357166"/>
            <a:ext cx="8496944" cy="769441"/>
          </a:xfrm>
          <a:prstGeom prst="rect">
            <a:avLst/>
          </a:prstGeom>
        </p:spPr>
        <p:txBody>
          <a:bodyPr wrap="square">
            <a:spAutoFit/>
          </a:bodyPr>
          <a:lstStyle/>
          <a:p>
            <a:pPr algn="ctr"/>
            <a:r>
              <a:rPr lang="pl-PL" sz="4400" b="1" dirty="0">
                <a:solidFill>
                  <a:schemeClr val="accent1">
                    <a:lumMod val="75000"/>
                  </a:schemeClr>
                </a:solidFill>
              </a:rPr>
              <a:t>Na przystanku i w autobusie</a:t>
            </a:r>
          </a:p>
        </p:txBody>
      </p:sp>
      <p:sp>
        <p:nvSpPr>
          <p:cNvPr id="4" name="Prostokąt 3"/>
          <p:cNvSpPr/>
          <p:nvPr/>
        </p:nvSpPr>
        <p:spPr>
          <a:xfrm>
            <a:off x="467544" y="1700808"/>
            <a:ext cx="8064895" cy="4247317"/>
          </a:xfrm>
          <a:prstGeom prst="rect">
            <a:avLst/>
          </a:prstGeom>
        </p:spPr>
        <p:txBody>
          <a:bodyPr wrap="square">
            <a:spAutoFit/>
          </a:bodyPr>
          <a:lstStyle/>
          <a:p>
            <a:pPr algn="ctr">
              <a:lnSpc>
                <a:spcPct val="150000"/>
              </a:lnSpc>
            </a:pPr>
            <a:r>
              <a:rPr lang="pl-PL" sz="2400" dirty="0"/>
              <a:t>Dzieci, kiedy stoją na przystanku, często organizują sobie różne gry i zabawy, żeby skrócić czas oczekiwania na autobus. Przestają zwracać uwagę na bliskość ulicy i bez chwili zastanowienia wbiegają na drogę. To zachowanie doprowadza do wielu groźnych wypadków. </a:t>
            </a:r>
          </a:p>
          <a:p>
            <a:pPr algn="ctr">
              <a:lnSpc>
                <a:spcPct val="150000"/>
              </a:lnSpc>
            </a:pPr>
            <a:r>
              <a:rPr lang="pl-PL" sz="2400" b="1" dirty="0"/>
              <a:t>Wytłumacz swojemu dziecku, na co powinno zwracać uwagę </a:t>
            </a:r>
          </a:p>
          <a:p>
            <a:pPr algn="ctr">
              <a:lnSpc>
                <a:spcPct val="150000"/>
              </a:lnSpc>
            </a:pPr>
            <a:r>
              <a:rPr lang="pl-PL" sz="2400" b="1" dirty="0"/>
              <a:t>na przystanku i w autobusie. </a:t>
            </a:r>
          </a:p>
          <a:p>
            <a:pPr algn="just"/>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pic>
        <p:nvPicPr>
          <p:cNvPr id="17412" name="Picture 4" descr="https://upload.wikimedia.org/wikipedia/commons/thumb/b/b0/Znak_D-15.svg/170px-Znak_D-15.svg.png"/>
          <p:cNvPicPr>
            <a:picLocks noChangeAspect="1" noChangeArrowheads="1"/>
          </p:cNvPicPr>
          <p:nvPr/>
        </p:nvPicPr>
        <p:blipFill>
          <a:blip r:embed="rId2"/>
          <a:srcRect/>
          <a:stretch>
            <a:fillRect/>
          </a:stretch>
        </p:blipFill>
        <p:spPr bwMode="auto">
          <a:xfrm>
            <a:off x="3786182" y="2000240"/>
            <a:ext cx="1619250" cy="2214578"/>
          </a:xfrm>
          <a:prstGeom prst="rect">
            <a:avLst/>
          </a:prstGeom>
          <a:noFill/>
        </p:spPr>
      </p:pic>
      <p:sp>
        <p:nvSpPr>
          <p:cNvPr id="5" name="Objaśnienie w chmurce 4"/>
          <p:cNvSpPr/>
          <p:nvPr/>
        </p:nvSpPr>
        <p:spPr>
          <a:xfrm>
            <a:off x="142844" y="285728"/>
            <a:ext cx="4000496" cy="2071702"/>
          </a:xfrm>
          <a:prstGeom prst="cloudCallout">
            <a:avLst>
              <a:gd name="adj1" fmla="val 42112"/>
              <a:gd name="adj2" fmla="val 56389"/>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rgbClr val="FF0000"/>
                </a:solidFill>
              </a:rPr>
              <a:t>1. Kiedy czekasz na autobus, nie zbliżaj się do ulicy.</a:t>
            </a:r>
          </a:p>
        </p:txBody>
      </p:sp>
      <p:sp>
        <p:nvSpPr>
          <p:cNvPr id="9" name="Objaśnienie w chmurce 8"/>
          <p:cNvSpPr/>
          <p:nvPr/>
        </p:nvSpPr>
        <p:spPr>
          <a:xfrm>
            <a:off x="5072066" y="214290"/>
            <a:ext cx="3929090" cy="2143140"/>
          </a:xfrm>
          <a:prstGeom prst="cloudCallout">
            <a:avLst>
              <a:gd name="adj1" fmla="val -45538"/>
              <a:gd name="adj2" fmla="val 53885"/>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rgbClr val="FF0000"/>
                </a:solidFill>
              </a:rPr>
              <a:t>2. Nie pchaj się podczas wsiadania</a:t>
            </a:r>
          </a:p>
          <a:p>
            <a:pPr algn="ctr"/>
            <a:r>
              <a:rPr lang="pl-PL" sz="2000" b="1" dirty="0">
                <a:solidFill>
                  <a:srgbClr val="FF0000"/>
                </a:solidFill>
              </a:rPr>
              <a:t> i wysiadania </a:t>
            </a:r>
          </a:p>
          <a:p>
            <a:pPr algn="ctr"/>
            <a:r>
              <a:rPr lang="pl-PL" sz="2000" b="1" dirty="0">
                <a:solidFill>
                  <a:srgbClr val="FF0000"/>
                </a:solidFill>
              </a:rPr>
              <a:t>z autobusu.</a:t>
            </a:r>
          </a:p>
        </p:txBody>
      </p:sp>
      <p:sp>
        <p:nvSpPr>
          <p:cNvPr id="10" name="Objaśnienie w chmurce 9"/>
          <p:cNvSpPr/>
          <p:nvPr/>
        </p:nvSpPr>
        <p:spPr>
          <a:xfrm>
            <a:off x="0" y="2786058"/>
            <a:ext cx="3714776" cy="3071834"/>
          </a:xfrm>
          <a:prstGeom prst="cloudCallout">
            <a:avLst>
              <a:gd name="adj1" fmla="val 51106"/>
              <a:gd name="adj2" fmla="val -41991"/>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rgbClr val="FF0000"/>
                </a:solidFill>
              </a:rPr>
              <a:t>3. Po wyjściu, poczekaj, aż autobus odjedzie</a:t>
            </a:r>
          </a:p>
          <a:p>
            <a:pPr algn="ctr"/>
            <a:r>
              <a:rPr lang="pl-PL" sz="2000" b="1" dirty="0">
                <a:solidFill>
                  <a:srgbClr val="FF0000"/>
                </a:solidFill>
              </a:rPr>
              <a:t>i dopiero wtedy przejdź przez jezdnię.</a:t>
            </a:r>
          </a:p>
        </p:txBody>
      </p:sp>
      <p:sp>
        <p:nvSpPr>
          <p:cNvPr id="11" name="Objaśnienie w chmurce 10"/>
          <p:cNvSpPr/>
          <p:nvPr/>
        </p:nvSpPr>
        <p:spPr>
          <a:xfrm>
            <a:off x="5214910" y="2857496"/>
            <a:ext cx="3929090" cy="2357454"/>
          </a:xfrm>
          <a:prstGeom prst="cloudCallout">
            <a:avLst>
              <a:gd name="adj1" fmla="val -47221"/>
              <a:gd name="adj2" fmla="val -49745"/>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rgbClr val="FF0000"/>
                </a:solidFill>
              </a:rPr>
              <a:t>4. Nie rozrabiaj podczas jazdy, siedź spokojnie na swoim miejscu.</a:t>
            </a:r>
          </a:p>
        </p:txBody>
      </p:sp>
      <p:sp>
        <p:nvSpPr>
          <p:cNvPr id="12" name="Objaśnienie w chmurce 11"/>
          <p:cNvSpPr/>
          <p:nvPr/>
        </p:nvSpPr>
        <p:spPr>
          <a:xfrm>
            <a:off x="2357422" y="4929198"/>
            <a:ext cx="4214842" cy="1714488"/>
          </a:xfrm>
          <a:prstGeom prst="cloudCallout">
            <a:avLst>
              <a:gd name="adj1" fmla="val -3329"/>
              <a:gd name="adj2" fmla="val -8660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rgbClr val="FF0000"/>
                </a:solidFill>
              </a:rPr>
              <a:t>5. Zajmij miejsce albo przytrzymuj się drążków.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Zabawka, Rower, Rysunek, Jazda, Retro, Transportu"/>
          <p:cNvPicPr>
            <a:picLocks noChangeAspect="1" noChangeArrowheads="1"/>
          </p:cNvPicPr>
          <p:nvPr/>
        </p:nvPicPr>
        <p:blipFill>
          <a:blip r:embed="rId2"/>
          <a:srcRect/>
          <a:stretch>
            <a:fillRect/>
          </a:stretch>
        </p:blipFill>
        <p:spPr bwMode="auto">
          <a:xfrm>
            <a:off x="6084168" y="4497484"/>
            <a:ext cx="2699792" cy="1895480"/>
          </a:xfrm>
          <a:prstGeom prst="rect">
            <a:avLst/>
          </a:prstGeom>
          <a:noFill/>
        </p:spPr>
      </p:pic>
      <p:sp>
        <p:nvSpPr>
          <p:cNvPr id="2" name="Prostokąt 1"/>
          <p:cNvSpPr/>
          <p:nvPr/>
        </p:nvSpPr>
        <p:spPr>
          <a:xfrm>
            <a:off x="857224" y="642918"/>
            <a:ext cx="7429552" cy="2123658"/>
          </a:xfrm>
          <a:prstGeom prst="rect">
            <a:avLst/>
          </a:prstGeom>
        </p:spPr>
        <p:txBody>
          <a:bodyPr wrap="square">
            <a:spAutoFit/>
          </a:bodyPr>
          <a:lstStyle/>
          <a:p>
            <a:pPr algn="ctr"/>
            <a:r>
              <a:rPr lang="pl-PL" sz="4400" b="1" dirty="0">
                <a:solidFill>
                  <a:schemeClr val="accent1">
                    <a:lumMod val="75000"/>
                  </a:schemeClr>
                </a:solidFill>
              </a:rPr>
              <a:t>Rowerem i hulajnogą do szkoły</a:t>
            </a:r>
          </a:p>
          <a:p>
            <a:pPr algn="just"/>
            <a:endParaRPr lang="pl-PL" sz="4400" b="1" dirty="0"/>
          </a:p>
        </p:txBody>
      </p:sp>
      <p:sp>
        <p:nvSpPr>
          <p:cNvPr id="3" name="Prostokąt 2"/>
          <p:cNvSpPr/>
          <p:nvPr/>
        </p:nvSpPr>
        <p:spPr>
          <a:xfrm>
            <a:off x="772676" y="1412776"/>
            <a:ext cx="7500990" cy="3220562"/>
          </a:xfrm>
          <a:prstGeom prst="rect">
            <a:avLst/>
          </a:prstGeom>
        </p:spPr>
        <p:txBody>
          <a:bodyPr wrap="square">
            <a:spAutoFit/>
          </a:bodyPr>
          <a:lstStyle/>
          <a:p>
            <a:pPr>
              <a:lnSpc>
                <a:spcPct val="150000"/>
              </a:lnSpc>
            </a:pPr>
            <a:endParaRPr lang="pl-PL" dirty="0"/>
          </a:p>
          <a:p>
            <a:pPr algn="ctr">
              <a:lnSpc>
                <a:spcPct val="150000"/>
              </a:lnSpc>
            </a:pPr>
            <a:r>
              <a:rPr lang="pl-PL" sz="2400" b="1" dirty="0"/>
              <a:t>Zgodnie z przepisami rowerzyści poniżej 10 roku życia traktowani są tak jak piesi i mogą poruszać się wyłącznie po chodniku pod opieką rodziców. Dopiero starsze dzieci mogą samodzielnie jeździć rowerem po ulicy, m.in. do szkoły, pod warunkiem, że posiadają kartę rowerową.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519305"/>
            <a:ext cx="7772400" cy="638951"/>
          </a:xfrm>
        </p:spPr>
        <p:txBody>
          <a:bodyPr>
            <a:normAutofit/>
          </a:bodyPr>
          <a:lstStyle/>
          <a:p>
            <a:pPr algn="ctr"/>
            <a:r>
              <a:rPr lang="pl-PL" sz="3200" b="1" dirty="0">
                <a:solidFill>
                  <a:srgbClr val="FF0000"/>
                </a:solidFill>
              </a:rPr>
              <a:t>O czym należy pamiętać, jadąc na rowerze</a:t>
            </a:r>
          </a:p>
        </p:txBody>
      </p:sp>
      <p:sp>
        <p:nvSpPr>
          <p:cNvPr id="3" name="Podtytuł 2"/>
          <p:cNvSpPr>
            <a:spLocks noGrp="1"/>
          </p:cNvSpPr>
          <p:nvPr>
            <p:ph type="subTitle" idx="1"/>
          </p:nvPr>
        </p:nvSpPr>
        <p:spPr>
          <a:xfrm>
            <a:off x="428596" y="1178330"/>
            <a:ext cx="8286808" cy="4464496"/>
          </a:xfrm>
        </p:spPr>
        <p:txBody>
          <a:bodyPr>
            <a:noAutofit/>
          </a:bodyPr>
          <a:lstStyle/>
          <a:p>
            <a:pPr algn="ctr">
              <a:lnSpc>
                <a:spcPct val="150000"/>
              </a:lnSpc>
              <a:buFont typeface="Arial" pitchFamily="34" charset="0"/>
              <a:buChar char="•"/>
            </a:pPr>
            <a:r>
              <a:rPr lang="pl-PL" sz="1800" b="1" dirty="0">
                <a:solidFill>
                  <a:schemeClr val="tx1"/>
                </a:solidFill>
              </a:rPr>
              <a:t>   Używaj kasku i ochraniaczy, aby uchronić się podczas upadku.</a:t>
            </a:r>
          </a:p>
          <a:p>
            <a:pPr algn="ctr">
              <a:lnSpc>
                <a:spcPct val="150000"/>
              </a:lnSpc>
              <a:buFont typeface="Arial" pitchFamily="34" charset="0"/>
              <a:buChar char="•"/>
            </a:pPr>
            <a:r>
              <a:rPr lang="pl-PL" sz="1800" b="1" dirty="0">
                <a:solidFill>
                  <a:schemeClr val="tx1"/>
                </a:solidFill>
              </a:rPr>
              <a:t>   Przez przejście dla pieszych przeprowadzaj rower.</a:t>
            </a:r>
          </a:p>
          <a:p>
            <a:pPr lvl="0" algn="ctr">
              <a:lnSpc>
                <a:spcPct val="150000"/>
              </a:lnSpc>
              <a:buFont typeface="Arial" pitchFamily="34" charset="0"/>
              <a:buChar char="•"/>
            </a:pPr>
            <a:r>
              <a:rPr lang="pl-PL" sz="1800" b="1" dirty="0">
                <a:solidFill>
                  <a:schemeClr val="tx1"/>
                </a:solidFill>
              </a:rPr>
              <a:t>   Trzymaj obie dłonie na kierownicy, a nogi na pedałach.</a:t>
            </a:r>
          </a:p>
          <a:p>
            <a:pPr lvl="0" algn="ctr">
              <a:lnSpc>
                <a:spcPct val="150000"/>
              </a:lnSpc>
              <a:buFont typeface="Arial" pitchFamily="34" charset="0"/>
              <a:buChar char="•"/>
            </a:pPr>
            <a:r>
              <a:rPr lang="pl-PL" sz="1800" b="1" dirty="0">
                <a:solidFill>
                  <a:schemeClr val="tx1"/>
                </a:solidFill>
              </a:rPr>
              <a:t>   Trzymaj się prawej strony jezdni.</a:t>
            </a:r>
          </a:p>
          <a:p>
            <a:pPr algn="ctr">
              <a:lnSpc>
                <a:spcPct val="150000"/>
              </a:lnSpc>
              <a:buFont typeface="Arial" pitchFamily="34" charset="0"/>
              <a:buChar char="•"/>
            </a:pPr>
            <a:r>
              <a:rPr lang="pl-PL" sz="1800" b="1" dirty="0">
                <a:solidFill>
                  <a:schemeClr val="tx1"/>
                </a:solidFill>
              </a:rPr>
              <a:t>   Nie rozmawiaj przez telefon komórkowy.  </a:t>
            </a:r>
          </a:p>
          <a:p>
            <a:pPr algn="ctr">
              <a:lnSpc>
                <a:spcPct val="150000"/>
              </a:lnSpc>
              <a:buFont typeface="Arial" pitchFamily="34" charset="0"/>
              <a:buChar char="•"/>
            </a:pPr>
            <a:r>
              <a:rPr lang="pl-PL" sz="1800" b="1" dirty="0">
                <a:solidFill>
                  <a:schemeClr val="tx1"/>
                </a:solidFill>
              </a:rPr>
              <a:t>  Posiadając elementy odblaskowe i oświetlenie roweru, zwiększasz swoją widoczność, głównie po zmroku.</a:t>
            </a:r>
          </a:p>
          <a:p>
            <a:pPr algn="ctr">
              <a:lnSpc>
                <a:spcPct val="150000"/>
              </a:lnSpc>
              <a:buFont typeface="Arial" pitchFamily="34" charset="0"/>
              <a:buChar char="•"/>
            </a:pPr>
            <a:r>
              <a:rPr lang="pl-PL" sz="1800" b="1" dirty="0">
                <a:solidFill>
                  <a:schemeClr val="tx1"/>
                </a:solidFill>
              </a:rPr>
              <a:t> Pamiętaj, że na chodniku znajdują się też inne osoby.</a:t>
            </a:r>
          </a:p>
          <a:p>
            <a:pPr algn="l">
              <a:lnSpc>
                <a:spcPct val="150000"/>
              </a:lnSpc>
              <a:buFont typeface="Arial" pitchFamily="34" charset="0"/>
              <a:buChar char="•"/>
            </a:pPr>
            <a:endParaRPr lang="pl-PL" sz="1800" dirty="0">
              <a:solidFill>
                <a:schemeClr val="tx1"/>
              </a:solidFill>
            </a:endParaRPr>
          </a:p>
          <a:p>
            <a:pPr algn="l">
              <a:lnSpc>
                <a:spcPct val="150000"/>
              </a:lnSpc>
            </a:pPr>
            <a:endParaRPr lang="pl-PL" sz="1800" dirty="0">
              <a:solidFill>
                <a:schemeClr val="tx1"/>
              </a:solidFill>
            </a:endParaRPr>
          </a:p>
          <a:p>
            <a:pPr lvl="0" algn="l"/>
            <a:endParaRPr lang="pl-PL" sz="1800" dirty="0">
              <a:solidFill>
                <a:schemeClr val="tx1"/>
              </a:solidFill>
            </a:endParaRPr>
          </a:p>
          <a:p>
            <a:pPr lvl="0"/>
            <a:endParaRPr lang="pl-PL" sz="1800" dirty="0"/>
          </a:p>
          <a:p>
            <a:endParaRPr lang="pl-PL" sz="1800" dirty="0"/>
          </a:p>
          <a:p>
            <a:endParaRPr lang="pl-PL" sz="1800" dirty="0"/>
          </a:p>
          <a:p>
            <a:endParaRPr lang="pl-PL" sz="1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78655" y="4581128"/>
            <a:ext cx="7586690" cy="1571636"/>
          </a:xfrm>
        </p:spPr>
        <p:txBody>
          <a:bodyPr>
            <a:normAutofit fontScale="90000"/>
          </a:bodyPr>
          <a:lstStyle/>
          <a:p>
            <a:pPr algn="ctr">
              <a:lnSpc>
                <a:spcPct val="200000"/>
              </a:lnSpc>
            </a:pPr>
            <a:br>
              <a:rPr lang="pl-PL" sz="4900" b="1" dirty="0"/>
            </a:br>
            <a:br>
              <a:rPr lang="pl-PL" sz="4900" b="1" dirty="0"/>
            </a:br>
            <a:r>
              <a:rPr lang="pl-PL" sz="4900" b="1" dirty="0"/>
              <a:t>        </a:t>
            </a:r>
            <a:br>
              <a:rPr lang="pl-PL" sz="4900" b="1" dirty="0"/>
            </a:br>
            <a:br>
              <a:rPr lang="pl-PL" sz="4900" dirty="0"/>
            </a:br>
            <a:br>
              <a:rPr lang="pl-PL" sz="4900" dirty="0"/>
            </a:br>
            <a:r>
              <a:rPr lang="pl-PL" sz="4900" dirty="0"/>
              <a:t> </a:t>
            </a:r>
            <a:r>
              <a:rPr lang="pl-PL" sz="4900" b="1" dirty="0"/>
              <a:t>PAMIĘTAJ !</a:t>
            </a:r>
            <a:br>
              <a:rPr lang="pl-PL" sz="2400" b="1" dirty="0"/>
            </a:br>
            <a:br>
              <a:rPr lang="pl-PL" sz="2400" b="1" dirty="0"/>
            </a:br>
            <a:r>
              <a:rPr lang="pl-PL" sz="2400" b="1" dirty="0"/>
              <a:t>NA TERENIE SZKOŁY NIE JEŹDZIMY </a:t>
            </a:r>
            <a:br>
              <a:rPr lang="pl-PL" sz="2400" b="1" dirty="0"/>
            </a:br>
            <a:r>
              <a:rPr lang="pl-PL" sz="2400" b="1" dirty="0"/>
              <a:t>NA HULAJNOGACH ORAZ ROWERACH (PROWADZIMY JE), </a:t>
            </a:r>
            <a:br>
              <a:rPr lang="pl-PL" sz="2400" b="1" dirty="0"/>
            </a:br>
            <a:r>
              <a:rPr lang="pl-PL" sz="2400" b="1" dirty="0"/>
              <a:t>PONIEWAŻ MOŻNA ZROBIĆ KRZYWDĘ INNYM OSOBOM. </a:t>
            </a:r>
            <a:br>
              <a:rPr lang="pl-PL" sz="2400" b="1" dirty="0"/>
            </a:br>
            <a:r>
              <a:rPr lang="pl-PL" sz="2400" b="1" dirty="0"/>
              <a:t>ODSTAWIAMY POJAZDY NA OZNAKOWANE MIEJSCA.</a:t>
            </a:r>
            <a:br>
              <a:rPr lang="pl-PL" sz="2400" b="1" dirty="0"/>
            </a:br>
            <a:br>
              <a:rPr lang="pl-PL" sz="2400" dirty="0"/>
            </a:br>
            <a:endParaRPr lang="pl-PL" sz="2400" dirty="0"/>
          </a:p>
        </p:txBody>
      </p:sp>
      <p:sp>
        <p:nvSpPr>
          <p:cNvPr id="3" name="Schemat blokowy: operacja ręczna 2"/>
          <p:cNvSpPr/>
          <p:nvPr/>
        </p:nvSpPr>
        <p:spPr>
          <a:xfrm>
            <a:off x="7740352" y="1268760"/>
            <a:ext cx="1000132" cy="1643074"/>
          </a:xfrm>
          <a:prstGeom prst="flowChartManualOperat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4" name="Schemat blokowy: łącznik 3"/>
          <p:cNvSpPr/>
          <p:nvPr/>
        </p:nvSpPr>
        <p:spPr>
          <a:xfrm>
            <a:off x="7740352" y="3438120"/>
            <a:ext cx="1000132" cy="1143008"/>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428604"/>
            <a:ext cx="8280920" cy="3908762"/>
          </a:xfrm>
          <a:prstGeom prst="rect">
            <a:avLst/>
          </a:prstGeom>
        </p:spPr>
        <p:txBody>
          <a:bodyPr wrap="square">
            <a:spAutoFit/>
          </a:bodyPr>
          <a:lstStyle/>
          <a:p>
            <a:pPr algn="ctr"/>
            <a:r>
              <a:rPr lang="pl-PL" sz="3200" b="1" dirty="0">
                <a:solidFill>
                  <a:schemeClr val="accent1">
                    <a:lumMod val="75000"/>
                  </a:schemeClr>
                </a:solidFill>
              </a:rPr>
              <a:t>Mamo, Tato,</a:t>
            </a:r>
          </a:p>
          <a:p>
            <a:endParaRPr lang="pl-PL" dirty="0"/>
          </a:p>
          <a:p>
            <a:pPr marL="342900" indent="-342900" algn="ctr">
              <a:lnSpc>
                <a:spcPct val="150000"/>
              </a:lnSpc>
              <a:buFont typeface="Arial" pitchFamily="34" charset="0"/>
              <a:buChar char="•"/>
            </a:pPr>
            <a:r>
              <a:rPr lang="pl-PL" sz="2000" b="1" dirty="0"/>
              <a:t>dziecko naśladuje Twoje zachowania, daj więc dobry przykład,</a:t>
            </a:r>
          </a:p>
          <a:p>
            <a:pPr marL="342900" indent="-342900" algn="ctr">
              <a:lnSpc>
                <a:spcPct val="150000"/>
              </a:lnSpc>
              <a:buFont typeface="Arial" pitchFamily="34" charset="0"/>
              <a:buChar char="•"/>
            </a:pPr>
            <a:r>
              <a:rPr lang="pl-PL" sz="2000" b="1" dirty="0"/>
              <a:t>zadbaj o to, by dziecko na drodze było widoczne dla kierujących,</a:t>
            </a:r>
          </a:p>
          <a:p>
            <a:pPr marL="342900" indent="-342900" algn="ctr">
              <a:lnSpc>
                <a:spcPct val="150000"/>
              </a:lnSpc>
              <a:buFont typeface="Arial" pitchFamily="34" charset="0"/>
              <a:buChar char="•"/>
            </a:pPr>
            <a:r>
              <a:rPr lang="pl-PL" sz="2000" b="1" dirty="0"/>
              <a:t>ucz i przypominaj zasad prawidłowego poruszania się po drodze,</a:t>
            </a:r>
          </a:p>
          <a:p>
            <a:pPr marL="342900" indent="-342900" algn="ctr">
              <a:lnSpc>
                <a:spcPct val="150000"/>
              </a:lnSpc>
              <a:buFont typeface="Arial" pitchFamily="34" charset="0"/>
              <a:buChar char="•"/>
            </a:pPr>
            <a:r>
              <a:rPr lang="pl-PL" sz="2000" b="1" dirty="0"/>
              <a:t>wyznacz dziecku jedną bezpieczną drogę z domu do szkoły/ze szkoły </a:t>
            </a:r>
          </a:p>
          <a:p>
            <a:pPr algn="ctr">
              <a:lnSpc>
                <a:spcPct val="150000"/>
              </a:lnSpc>
            </a:pPr>
            <a:r>
              <a:rPr lang="pl-PL" sz="2000" b="1" dirty="0"/>
              <a:t>do domu,</a:t>
            </a:r>
          </a:p>
          <a:p>
            <a:pPr marL="342900" indent="-342900" algn="ctr">
              <a:lnSpc>
                <a:spcPct val="150000"/>
              </a:lnSpc>
              <a:buFont typeface="Arial" pitchFamily="34" charset="0"/>
              <a:buChar char="•"/>
            </a:pPr>
            <a:r>
              <a:rPr lang="pl-PL" sz="2000" b="1" dirty="0"/>
              <a:t>w samochodzie przewoź dziecko zgodnie z przepisami.</a:t>
            </a:r>
          </a:p>
          <a:p>
            <a:endParaRPr lang="pl-PL" dirty="0"/>
          </a:p>
        </p:txBody>
      </p:sp>
      <p:sp>
        <p:nvSpPr>
          <p:cNvPr id="4" name="Prostokąt 3"/>
          <p:cNvSpPr/>
          <p:nvPr/>
        </p:nvSpPr>
        <p:spPr>
          <a:xfrm>
            <a:off x="892658" y="4869160"/>
            <a:ext cx="7286676" cy="830997"/>
          </a:xfrm>
          <a:prstGeom prst="rect">
            <a:avLst/>
          </a:prstGeom>
        </p:spPr>
        <p:txBody>
          <a:bodyPr wrap="square">
            <a:spAutoFit/>
          </a:bodyPr>
          <a:lstStyle/>
          <a:p>
            <a:pPr algn="ctr"/>
            <a:r>
              <a:rPr lang="pl-PL" sz="2400" b="1" dirty="0"/>
              <a:t>Dzieci uczą się, jak bezpiecznie zachować się na ulicy </a:t>
            </a:r>
          </a:p>
          <a:p>
            <a:pPr algn="ctr"/>
            <a:r>
              <a:rPr lang="pl-PL" sz="2400" b="1" dirty="0"/>
              <a:t>od swoich rodziców. </a:t>
            </a:r>
          </a:p>
        </p:txBody>
      </p:sp>
      <p:sp>
        <p:nvSpPr>
          <p:cNvPr id="5" name="Prostokąt 4"/>
          <p:cNvSpPr/>
          <p:nvPr/>
        </p:nvSpPr>
        <p:spPr>
          <a:xfrm>
            <a:off x="2286000" y="5857892"/>
            <a:ext cx="4929206" cy="369332"/>
          </a:xfrm>
          <a:prstGeom prst="rect">
            <a:avLst/>
          </a:prstGeom>
        </p:spPr>
        <p:txBody>
          <a:bodyPr wrap="square">
            <a:spAutoFit/>
          </a:bodyPr>
          <a:lstStyle/>
          <a:p>
            <a:r>
              <a:rPr lang="pl-PL" dirty="0">
                <a:hlinkClick r:id="rId2"/>
              </a:rPr>
              <a:t>http://www.chorzow.slaska.policja.gov.pl/</a:t>
            </a:r>
            <a:endParaRPr lang="pl-PL" dirty="0"/>
          </a:p>
        </p:txBody>
      </p:sp>
    </p:spTree>
  </p:cSld>
  <p:clrMapOvr>
    <a:masterClrMapping/>
  </p:clrMapOvr>
</p:sld>
</file>

<file path=ppt/theme/theme1.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254</TotalTime>
  <Words>497</Words>
  <Application>Microsoft Office PowerPoint</Application>
  <PresentationFormat>Pokaz na ekranie (4:3)</PresentationFormat>
  <Paragraphs>56</Paragraphs>
  <Slides>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Arial</vt:lpstr>
      <vt:lpstr>Calibri</vt:lpstr>
      <vt:lpstr>Calibri Light</vt:lpstr>
      <vt:lpstr>Retrospekcja</vt:lpstr>
      <vt:lpstr>Prezentacja programu PowerPoint</vt:lpstr>
      <vt:lpstr>PIESZO DO SZKOŁY</vt:lpstr>
      <vt:lpstr>Prezentacja programu PowerPoint</vt:lpstr>
      <vt:lpstr>Prezentacja programu PowerPoint</vt:lpstr>
      <vt:lpstr>Prezentacja programu PowerPoint</vt:lpstr>
      <vt:lpstr>O czym należy pamiętać, jadąc na rowerze</vt:lpstr>
      <vt:lpstr>              PAMIĘTAJ !  NA TERENIE SZKOŁY NIE JEŹDZIMY  NA HULAJNOGACH ORAZ ROWERACH (PROWADZIMY JE),  PONIEWAŻ MOŻNA ZROBIĆ KRZYWDĘ INNYM OSOBOM.  ODSTAWIAMY POJAZDY NA OZNAKOWANE MIEJSCA.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 przystanku i w autobusie Dzieci nie lubią się nudzić. Kiedy rano stoją na przystanku, często organizują sobie różne gry i zabawy, żeby skrócić czas oczekiwania na autobus. Pogrążone w figlach, często przestają zwracać uwagę na bliskość ulicy. Zdarza się też, że rozsadza je energia i grając np. w piłkę lub w berka bez chwili zastanowienia wbiegają na drogę. W ten sposób dochodzi do wielu groźnych wypadków. Czasami kierowcy nie dostrzegają też dzieci przechodzących przez jezdnię tuż przed lub tuż za autobusem. Przeciwdziałaj niebezpiecznym sytuacjom i wytłumacz swojemu dziecku, na co powinno zwracać uwagę na przystanku i w autobusie. Do najważniejszych zasad należą:  Kiedy czekasz na autobus, nie zbliżaj się do ulicy. Nie pchaj się podczas wsiadania i wysiadania z autobusu. Po wyjściu, poczekaj aż autobus odjedzie i dopiero wtedy przejdź przez jezdnię. Nie rozrabiaj podczas jazdy, siedź spokojnie na swoim miejscu. Zapnij pasy bezpieczeństwa albo przytrzymuj się drążków i uchwytów. Również w przypadku jazdy autobusem, twój maluch poczuje się pewniej, jeśli podczas pierwszego dnia będziesz mu towarzyszyć. Pamiętaj, by zawsze zaplanować wystarczająco dużo czasu na spokojne dojście na przystanek. Jeśli dziecko wyjątkowo raz spóźni się na autobus, wyjaśnij mu, że to nie koniec świata. W kryzysowej sytuacji zawsze może pójść do szkoły pieszo lub pojechać rowerem, a w najgorszym wypadku poczekać na kolejny autobus.</dc:title>
  <dc:creator>Windows User</dc:creator>
  <cp:lastModifiedBy>Rysiek jach</cp:lastModifiedBy>
  <cp:revision>38</cp:revision>
  <cp:lastPrinted>2020-02-16T14:08:27Z</cp:lastPrinted>
  <dcterms:created xsi:type="dcterms:W3CDTF">2019-11-17T15:11:43Z</dcterms:created>
  <dcterms:modified xsi:type="dcterms:W3CDTF">2020-02-16T14:08:29Z</dcterms:modified>
</cp:coreProperties>
</file>