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8DFA3F-0DAF-4FD6-93F2-804019C494C9}" type="datetimeFigureOut">
              <a:rPr lang="pl-PL" smtClean="0"/>
              <a:pPr/>
              <a:t>2019-10-16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207679-29C6-4D08-B558-F7A49ECA3D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Komunikacja, </a:t>
            </a:r>
            <a:r>
              <a:rPr lang="pl-PL" b="1" dirty="0" smtClean="0">
                <a:solidFill>
                  <a:srgbClr val="FF0000"/>
                </a:solidFill>
              </a:rPr>
              <a:t>mediacje,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rodzic trudny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200" dirty="0"/>
              <a:t>1</a:t>
            </a:r>
            <a:r>
              <a:rPr lang="pl-PL" sz="6400" dirty="0"/>
              <a:t>. Ściśle określaj cel spotkania, miejsce, czas, harmonogram spotkań.</a:t>
            </a:r>
          </a:p>
          <a:p>
            <a:pPr>
              <a:buNone/>
            </a:pPr>
            <a:r>
              <a:rPr lang="pl-PL" sz="6400" dirty="0"/>
              <a:t>2. Nie zapomnij o wcześniejszym </a:t>
            </a:r>
            <a:r>
              <a:rPr lang="pl-PL" sz="6400" dirty="0" smtClean="0"/>
              <a:t>poinformowaniu </a:t>
            </a:r>
            <a:r>
              <a:rPr lang="pl-PL" sz="6400" dirty="0"/>
              <a:t>rodziców o </a:t>
            </a:r>
            <a:r>
              <a:rPr lang="pl-PL" sz="6400" dirty="0" smtClean="0"/>
              <a:t>programie             </a:t>
            </a:r>
            <a:r>
              <a:rPr lang="pl-PL" sz="6400" dirty="0"/>
              <a:t>i </a:t>
            </a:r>
            <a:r>
              <a:rPr lang="pl-PL" sz="6400" dirty="0" smtClean="0"/>
              <a:t>czasie trwania zebrania</a:t>
            </a:r>
            <a:r>
              <a:rPr lang="pl-PL" sz="6400" dirty="0"/>
              <a:t>.</a:t>
            </a:r>
          </a:p>
          <a:p>
            <a:pPr>
              <a:buNone/>
            </a:pPr>
            <a:r>
              <a:rPr lang="pl-PL" sz="6400" dirty="0"/>
              <a:t>3. Od pierwszych chwil spotkań z rodzicami dbaj o porozumienie na płaszczyźnie wspólnych </a:t>
            </a:r>
            <a:r>
              <a:rPr lang="pl-PL" sz="6400" dirty="0" smtClean="0"/>
              <a:t>wartości</a:t>
            </a:r>
            <a:r>
              <a:rPr lang="pl-PL" sz="6400" dirty="0"/>
              <a:t>.</a:t>
            </a:r>
          </a:p>
          <a:p>
            <a:pPr>
              <a:buNone/>
            </a:pPr>
            <a:r>
              <a:rPr lang="pl-PL" sz="6400" dirty="0"/>
              <a:t>4. Zachęcaj rodziców do zadawania pytań, wypowiadania swoich opinii, zgłaszania pomysłów.</a:t>
            </a:r>
          </a:p>
          <a:p>
            <a:pPr>
              <a:buNone/>
            </a:pPr>
            <a:r>
              <a:rPr lang="pl-PL" sz="6400" dirty="0"/>
              <a:t>5. </a:t>
            </a:r>
            <a:r>
              <a:rPr lang="pl-PL" sz="6400" dirty="0" smtClean="0"/>
              <a:t>Na zebraniu </a:t>
            </a:r>
            <a:r>
              <a:rPr lang="pl-PL" sz="6400" dirty="0"/>
              <a:t>poruszaj tylko problemy dotyczące całej grupy uczniów.</a:t>
            </a:r>
          </a:p>
          <a:p>
            <a:pPr>
              <a:buNone/>
            </a:pPr>
            <a:r>
              <a:rPr lang="pl-PL" sz="6400" dirty="0"/>
              <a:t>6. Jeśli masz do przekazania informację bardzo kłopotliwą, w której musisz wyrazić swój </a:t>
            </a:r>
            <a:r>
              <a:rPr lang="pl-PL" sz="6400" dirty="0" smtClean="0"/>
              <a:t>niepokój</a:t>
            </a:r>
            <a:r>
              <a:rPr lang="pl-PL" sz="6400" dirty="0"/>
              <a:t>, czyń to zawsze spokojnie, bez okazywania negatywnych emocji. </a:t>
            </a:r>
            <a:r>
              <a:rPr lang="pl-PL" sz="6400" dirty="0" smtClean="0"/>
              <a:t>Przedstaw </a:t>
            </a:r>
            <a:r>
              <a:rPr lang="pl-PL" sz="6400" dirty="0"/>
              <a:t>sytuację i </a:t>
            </a:r>
            <a:r>
              <a:rPr lang="pl-PL" sz="6400" dirty="0" smtClean="0"/>
              <a:t>poproś rodziców </a:t>
            </a:r>
            <a:r>
              <a:rPr lang="pl-PL" sz="6400" dirty="0"/>
              <a:t>o jej ocenę. Następnie wyraź swoje stanowisko.</a:t>
            </a:r>
          </a:p>
          <a:p>
            <a:pPr>
              <a:buNone/>
            </a:pPr>
            <a:r>
              <a:rPr lang="pl-PL" sz="6400" dirty="0"/>
              <a:t>7. Rozmawiaj, a nie wygłaszaj mowy i nie przekazuj samych komunikatów.</a:t>
            </a:r>
          </a:p>
          <a:p>
            <a:pPr>
              <a:buNone/>
            </a:pPr>
            <a:r>
              <a:rPr lang="pl-PL" sz="6400" dirty="0"/>
              <a:t>8. O trudnościach poszczególnych uczniów rozmawiaj z rodzicami na osobności.</a:t>
            </a:r>
          </a:p>
          <a:p>
            <a:pPr>
              <a:buNone/>
            </a:pPr>
            <a:r>
              <a:rPr lang="pl-PL" sz="6400" dirty="0"/>
              <a:t>9. Mówiąc o uczniach staraj się nie narzekać i nie skarżyć </a:t>
            </a:r>
            <a:r>
              <a:rPr lang="pl-PL" sz="6400" dirty="0" smtClean="0"/>
              <a:t>na </a:t>
            </a:r>
            <a:r>
              <a:rPr lang="pl-PL" sz="6400" dirty="0"/>
              <a:t>"klasę", ponieważ jest to najgorszy </a:t>
            </a:r>
            <a:r>
              <a:rPr lang="pl-PL" sz="6400" dirty="0" smtClean="0"/>
              <a:t> z możliwych </a:t>
            </a:r>
            <a:r>
              <a:rPr lang="pl-PL" sz="6400" dirty="0"/>
              <a:t>wariantów komunikacji.</a:t>
            </a:r>
          </a:p>
          <a:p>
            <a:pPr>
              <a:buNone/>
            </a:pPr>
            <a:r>
              <a:rPr lang="pl-PL" sz="6400" dirty="0"/>
              <a:t>10. Jeśli chcesz pochwalić uczniów to powiedz coś dobrego o każdym z nich.</a:t>
            </a:r>
          </a:p>
          <a:p>
            <a:pPr>
              <a:buNone/>
            </a:pPr>
            <a:r>
              <a:rPr lang="pl-PL" sz="6400" dirty="0"/>
              <a:t>11. Nie zapominaj, że miły wyraz twarzy, otwarta postawa ciała, aprobata </a:t>
            </a:r>
            <a:r>
              <a:rPr lang="pl-PL" sz="6400" dirty="0" smtClean="0"/>
              <a:t>         i </a:t>
            </a:r>
            <a:r>
              <a:rPr lang="pl-PL" sz="6400" dirty="0"/>
              <a:t>sympatia dla twych </a:t>
            </a:r>
            <a:r>
              <a:rPr lang="pl-PL" sz="6400" dirty="0" smtClean="0"/>
              <a:t>rozmówców działać będą zawsze stymulująco.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F0"/>
                </a:solidFill>
              </a:rPr>
              <a:t>Zasady współpracy z rodzicami</a:t>
            </a:r>
            <a:endParaRPr lang="pl-PL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85786" y="142873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solidFill>
                  <a:srgbClr val="FF0000"/>
                </a:solidFill>
              </a:rPr>
              <a:t>MEDIACJA W </a:t>
            </a:r>
            <a:r>
              <a:rPr lang="pl-PL" sz="5400" b="1" dirty="0">
                <a:solidFill>
                  <a:srgbClr val="FF0000"/>
                </a:solidFill>
              </a:rPr>
              <a:t>SZKOLE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Mediacja </a:t>
            </a:r>
            <a:r>
              <a:rPr lang="pl-PL" sz="2400" dirty="0" smtClean="0"/>
              <a:t>– to </a:t>
            </a:r>
            <a:r>
              <a:rPr lang="pl-PL" sz="2400" dirty="0"/>
              <a:t>dialog między dwoma osobami (stronami) będącymi w konflikcie, prowadzący </a:t>
            </a:r>
          </a:p>
          <a:p>
            <a:pPr algn="just">
              <a:buNone/>
            </a:pPr>
            <a:r>
              <a:rPr lang="pl-PL" sz="2400" dirty="0" smtClean="0"/>
              <a:t>do </a:t>
            </a:r>
            <a:r>
              <a:rPr lang="pl-PL" sz="2400" dirty="0"/>
              <a:t>porozumienia oraz poprawy relacji między nimi</a:t>
            </a:r>
            <a:r>
              <a:rPr lang="pl-PL" sz="2400" dirty="0" smtClean="0"/>
              <a:t>. </a:t>
            </a:r>
          </a:p>
          <a:p>
            <a:pPr algn="just">
              <a:buNone/>
            </a:pPr>
            <a:r>
              <a:rPr lang="pl-PL" sz="2400" dirty="0" smtClean="0"/>
              <a:t>Odbywa </a:t>
            </a:r>
            <a:r>
              <a:rPr lang="pl-PL" sz="2400" dirty="0"/>
              <a:t>się w obecności osoby trzeciej, </a:t>
            </a:r>
            <a:r>
              <a:rPr lang="pl-PL" sz="2400" dirty="0" smtClean="0"/>
              <a:t>która </a:t>
            </a:r>
            <a:r>
              <a:rPr lang="pl-PL" sz="2400" dirty="0"/>
              <a:t>jest bezstronna, akceptowana i </a:t>
            </a:r>
            <a:r>
              <a:rPr lang="pl-PL" sz="2400" dirty="0" smtClean="0"/>
              <a:t>neutralna. Mediacja </a:t>
            </a:r>
            <a:r>
              <a:rPr lang="pl-PL" sz="2400" dirty="0"/>
              <a:t>jest pozasądową </a:t>
            </a:r>
            <a:r>
              <a:rPr lang="pl-PL" sz="2400" dirty="0" smtClean="0"/>
              <a:t>metodą rozwiązywania problemów</a:t>
            </a:r>
            <a:r>
              <a:rPr lang="pl-PL" sz="2400" dirty="0"/>
              <a:t>, dzięki czemu jest mniej przykra </a:t>
            </a:r>
            <a:r>
              <a:rPr lang="pl-PL" sz="2400" dirty="0" smtClean="0"/>
              <a:t>dla </a:t>
            </a:r>
            <a:r>
              <a:rPr lang="pl-PL" sz="2400" dirty="0"/>
              <a:t>stron konfliktu.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u="sng" dirty="0"/>
              <a:t>Konflikty na terenie szkoły mogą rozgrywać się na różnych płaszczyznach</a:t>
            </a:r>
            <a:r>
              <a:rPr lang="pl-PL" b="1" u="sng" dirty="0" smtClean="0"/>
              <a:t>:</a:t>
            </a:r>
          </a:p>
          <a:p>
            <a:pPr algn="ctr">
              <a:buNone/>
            </a:pPr>
            <a:endParaRPr lang="pl-PL" b="1" u="sng" dirty="0"/>
          </a:p>
          <a:p>
            <a:pPr>
              <a:buNone/>
            </a:pPr>
            <a:r>
              <a:rPr lang="pl-PL" dirty="0"/>
              <a:t>a) </a:t>
            </a:r>
            <a:r>
              <a:rPr lang="pl-PL" dirty="0" smtClean="0"/>
              <a:t>uczeń -</a:t>
            </a:r>
            <a:r>
              <a:rPr lang="pl-PL" dirty="0" err="1" smtClean="0"/>
              <a:t>uczeń</a:t>
            </a:r>
            <a:r>
              <a:rPr lang="pl-PL" dirty="0" smtClean="0"/>
              <a:t>(może </a:t>
            </a:r>
            <a:r>
              <a:rPr lang="pl-PL" dirty="0"/>
              <a:t>dotyczyć rzeczy </a:t>
            </a:r>
            <a:r>
              <a:rPr lang="pl-PL" dirty="0" smtClean="0"/>
              <a:t>       lub/i </a:t>
            </a:r>
            <a:r>
              <a:rPr lang="pl-PL" dirty="0"/>
              <a:t>wartości);</a:t>
            </a:r>
          </a:p>
          <a:p>
            <a:pPr>
              <a:buNone/>
            </a:pPr>
            <a:r>
              <a:rPr lang="pl-PL" dirty="0"/>
              <a:t>b) </a:t>
            </a:r>
            <a:r>
              <a:rPr lang="pl-PL" dirty="0" smtClean="0"/>
              <a:t>uczeń -nauczyciel(może </a:t>
            </a:r>
            <a:r>
              <a:rPr lang="pl-PL" dirty="0"/>
              <a:t>dotyczyć ocen </a:t>
            </a:r>
            <a:r>
              <a:rPr lang="pl-PL" dirty="0" smtClean="0"/>
              <a:t> lub/i </a:t>
            </a:r>
            <a:r>
              <a:rPr lang="pl-PL" dirty="0"/>
              <a:t>zachowania</a:t>
            </a:r>
            <a:r>
              <a:rPr lang="pl-PL" dirty="0" smtClean="0"/>
              <a:t>);</a:t>
            </a:r>
          </a:p>
          <a:p>
            <a:pPr>
              <a:buNone/>
            </a:pPr>
            <a:r>
              <a:rPr lang="pl-PL" dirty="0" smtClean="0"/>
              <a:t>c) nauczyciel -rodzic;</a:t>
            </a:r>
            <a:endParaRPr lang="pl-PL" dirty="0"/>
          </a:p>
          <a:p>
            <a:pPr>
              <a:buNone/>
            </a:pPr>
            <a:r>
              <a:rPr lang="pl-PL" dirty="0" smtClean="0"/>
              <a:t>d) nauczyciel –dorosły (np</a:t>
            </a:r>
            <a:r>
              <a:rPr lang="pl-PL" dirty="0"/>
              <a:t>. przełożony, inny </a:t>
            </a:r>
            <a:r>
              <a:rPr lang="pl-PL" dirty="0" smtClean="0"/>
              <a:t>nauczyciel).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Przygotowanie </a:t>
            </a:r>
            <a:r>
              <a:rPr lang="pl-PL" dirty="0"/>
              <a:t>ugody, czyli pisemnej umowy, </a:t>
            </a:r>
            <a:r>
              <a:rPr lang="pl-PL" dirty="0" smtClean="0"/>
              <a:t>   w której </a:t>
            </a:r>
            <a:r>
              <a:rPr lang="pl-PL" dirty="0"/>
              <a:t>zawarte są </a:t>
            </a:r>
            <a:r>
              <a:rPr lang="pl-PL" dirty="0" smtClean="0"/>
              <a:t>postanowienia</a:t>
            </a:r>
            <a:r>
              <a:rPr lang="pl-PL" dirty="0"/>
              <a:t>, zobowiązania, wypracowane w trakcie rozmowy przez obie </a:t>
            </a:r>
            <a:r>
              <a:rPr lang="pl-PL" dirty="0" smtClean="0"/>
              <a:t>strony. W </a:t>
            </a:r>
            <a:r>
              <a:rPr lang="pl-PL" dirty="0"/>
              <a:t>mediacji szkolnej o treści ugody (lub pisemnego porozumienia, które może mieć również </a:t>
            </a:r>
            <a:r>
              <a:rPr lang="pl-PL" dirty="0" smtClean="0"/>
              <a:t>kształt </a:t>
            </a:r>
            <a:r>
              <a:rPr lang="pl-PL" dirty="0"/>
              <a:t>protokołu ze spotkania) mediator informuje osoby bezpośrednio zainteresowane np. </a:t>
            </a:r>
            <a:r>
              <a:rPr lang="pl-PL" dirty="0" smtClean="0"/>
              <a:t>Wychowawcę klasy</a:t>
            </a:r>
            <a:r>
              <a:rPr lang="pl-PL" dirty="0"/>
              <a:t>, nauczycieli uczących, dyrekcję szkoły, pedagoga. Mediator ma obowiązek </a:t>
            </a:r>
            <a:r>
              <a:rPr lang="pl-PL" dirty="0" smtClean="0"/>
              <a:t>kontrolowania </a:t>
            </a:r>
            <a:r>
              <a:rPr lang="pl-PL" dirty="0"/>
              <a:t>przestrzegania ugody dobrowolnie podpisanej przez obie </a:t>
            </a:r>
            <a:r>
              <a:rPr lang="pl-PL" dirty="0" smtClean="0"/>
              <a:t>strony. W </a:t>
            </a:r>
            <a:r>
              <a:rPr lang="pl-PL" dirty="0"/>
              <a:t>ugodzie powinno być również uwzględnione, co stanie się, gdy któraś ze stron nie dopełni w</a:t>
            </a:r>
            <a:r>
              <a:rPr lang="pl-PL" dirty="0" smtClean="0"/>
              <a:t>arunków ustalonych </a:t>
            </a:r>
            <a:r>
              <a:rPr lang="pl-PL" dirty="0"/>
              <a:t>wcześniej przez obie strony.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l-PL" sz="900" b="1" dirty="0" smtClean="0">
                <a:solidFill>
                  <a:srgbClr val="FF0000"/>
                </a:solidFill>
              </a:rPr>
              <a:t/>
            </a:r>
            <a:br>
              <a:rPr lang="pl-PL" sz="900" b="1" dirty="0" smtClean="0">
                <a:solidFill>
                  <a:srgbClr val="FF0000"/>
                </a:solidFill>
              </a:rPr>
            </a:br>
            <a:r>
              <a:rPr lang="pl-PL" sz="900" dirty="0" smtClean="0">
                <a:solidFill>
                  <a:srgbClr val="FF0000"/>
                </a:solidFill>
              </a:rPr>
              <a:t/>
            </a:r>
            <a:br>
              <a:rPr lang="pl-PL" sz="900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Cele </a:t>
            </a:r>
            <a:r>
              <a:rPr lang="pl-PL" b="1" dirty="0">
                <a:solidFill>
                  <a:srgbClr val="FF0000"/>
                </a:solidFill>
              </a:rPr>
              <a:t>mediacji</a:t>
            </a:r>
            <a:br>
              <a:rPr lang="pl-PL" b="1" dirty="0">
                <a:solidFill>
                  <a:srgbClr val="FF0000"/>
                </a:solidFill>
              </a:rPr>
            </a:b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514350" indent="-514350">
              <a:buNone/>
            </a:pPr>
            <a:r>
              <a:rPr lang="pl-PL" b="1" dirty="0" smtClean="0">
                <a:solidFill>
                  <a:srgbClr val="92D050"/>
                </a:solidFill>
              </a:rPr>
              <a:t> 1.  DOBROWOLNOŚĆ</a:t>
            </a:r>
          </a:p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2.  BEZSTRONNOŚĆ</a:t>
            </a:r>
            <a:endParaRPr lang="pl-PL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3.  NEUTRALNOŚĆ</a:t>
            </a:r>
          </a:p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4.  POUFNOŚĆ</a:t>
            </a:r>
          </a:p>
          <a:p>
            <a:pPr>
              <a:buNone/>
            </a:pPr>
            <a:r>
              <a:rPr lang="pl-PL" b="1" dirty="0" smtClean="0">
                <a:solidFill>
                  <a:srgbClr val="FF00FF"/>
                </a:solidFill>
              </a:rPr>
              <a:t>5.  SZCZEROŚĆ</a:t>
            </a:r>
            <a:r>
              <a:rPr lang="pl-PL" b="1" dirty="0">
                <a:solidFill>
                  <a:srgbClr val="FF00FF"/>
                </a:solidFill>
              </a:rPr>
              <a:t>/ </a:t>
            </a:r>
            <a:r>
              <a:rPr lang="pl-PL" b="1" dirty="0" smtClean="0">
                <a:solidFill>
                  <a:srgbClr val="FF00FF"/>
                </a:solidFill>
              </a:rPr>
              <a:t>SZACUNEK</a:t>
            </a:r>
          </a:p>
          <a:p>
            <a:pPr>
              <a:buNone/>
            </a:pPr>
            <a:r>
              <a:rPr lang="pl-PL" b="1" dirty="0" smtClean="0">
                <a:solidFill>
                  <a:srgbClr val="9966FF"/>
                </a:solidFill>
              </a:rPr>
              <a:t>6.  AKCEPTOWALNOŚĆ</a:t>
            </a:r>
            <a:endParaRPr lang="pl-PL" b="1" dirty="0">
              <a:solidFill>
                <a:srgbClr val="9966FF"/>
              </a:solidFill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ZASADY MEDIACJI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u="sng" dirty="0"/>
              <a:t>a) ucznia:</a:t>
            </a:r>
          </a:p>
          <a:p>
            <a:pPr>
              <a:buNone/>
            </a:pPr>
            <a:r>
              <a:rPr lang="pl-PL" dirty="0" smtClean="0"/>
              <a:t>-przestrzeganie </a:t>
            </a:r>
            <a:r>
              <a:rPr lang="pl-PL" dirty="0"/>
              <a:t>praw dziecka/ucznia, zapewnienie jego harmonijnego i pełnego rozwoju,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poszanowaniem godności i podmiotowości;</a:t>
            </a:r>
          </a:p>
          <a:p>
            <a:pPr>
              <a:buNone/>
            </a:pPr>
            <a:r>
              <a:rPr lang="pl-PL" dirty="0" smtClean="0"/>
              <a:t>-kształtowanie </a:t>
            </a:r>
            <a:r>
              <a:rPr lang="pl-PL" dirty="0"/>
              <a:t>postawy dialogu i </a:t>
            </a:r>
            <a:r>
              <a:rPr lang="pl-PL" dirty="0" smtClean="0"/>
              <a:t>współpracy</a:t>
            </a:r>
            <a:r>
              <a:rPr lang="pl-PL" dirty="0"/>
              <a:t>, wspieranie tolerancji i szacunku inności, </a:t>
            </a:r>
            <a:r>
              <a:rPr lang="pl-PL" dirty="0" smtClean="0"/>
              <a:t>zapobieganie </a:t>
            </a:r>
            <a:r>
              <a:rPr lang="pl-PL" dirty="0"/>
              <a:t>rozwiązaniom siłowym;</a:t>
            </a:r>
          </a:p>
          <a:p>
            <a:pPr>
              <a:buNone/>
            </a:pPr>
            <a:r>
              <a:rPr lang="pl-PL" dirty="0" smtClean="0"/>
              <a:t>-polubowne </a:t>
            </a:r>
            <a:r>
              <a:rPr lang="pl-PL" dirty="0"/>
              <a:t>rozwiązanie konfliktu w sposób rzeczowy bez agresji;</a:t>
            </a:r>
          </a:p>
          <a:p>
            <a:pPr>
              <a:buNone/>
            </a:pPr>
            <a:r>
              <a:rPr lang="pl-PL" dirty="0" smtClean="0"/>
              <a:t>-doprowadzenie </a:t>
            </a:r>
            <a:r>
              <a:rPr lang="pl-PL" dirty="0"/>
              <a:t>do porozumienia obu stron, zrozumienia się i podjęcie działań w </a:t>
            </a:r>
            <a:r>
              <a:rPr lang="pl-PL" dirty="0" smtClean="0"/>
              <a:t>rozwiązaniu </a:t>
            </a:r>
            <a:r>
              <a:rPr lang="pl-PL" dirty="0"/>
              <a:t>własnych </a:t>
            </a:r>
            <a:r>
              <a:rPr lang="pl-PL" dirty="0" smtClean="0"/>
              <a:t>spraw;</a:t>
            </a:r>
          </a:p>
          <a:p>
            <a:pPr>
              <a:buNone/>
            </a:pPr>
            <a:r>
              <a:rPr lang="pl-PL" dirty="0" smtClean="0"/>
              <a:t>-wyzbycie </a:t>
            </a:r>
            <a:r>
              <a:rPr lang="pl-PL" dirty="0"/>
              <a:t>się lęku przed sprawcą;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Zalety mediacji szkolnej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dirty="0" smtClean="0"/>
              <a:t>- odreagowanie </a:t>
            </a:r>
            <a:r>
              <a:rPr lang="pl-PL" sz="2800" dirty="0"/>
              <a:t>emocji;</a:t>
            </a:r>
          </a:p>
          <a:p>
            <a:pPr>
              <a:buNone/>
            </a:pPr>
            <a:r>
              <a:rPr lang="pl-PL" sz="2800" dirty="0" smtClean="0"/>
              <a:t>-zapewnienie </a:t>
            </a:r>
            <a:r>
              <a:rPr lang="pl-PL" sz="2800" dirty="0"/>
              <a:t>zadośćuczynienia i realne jego otrzymanie;</a:t>
            </a:r>
          </a:p>
          <a:p>
            <a:pPr>
              <a:buNone/>
            </a:pPr>
            <a:r>
              <a:rPr lang="pl-PL" sz="2800" dirty="0" smtClean="0"/>
              <a:t>-zapewnienie </a:t>
            </a:r>
            <a:r>
              <a:rPr lang="pl-PL" sz="2800" dirty="0"/>
              <a:t>współdecydowania w sprawie własnej </a:t>
            </a:r>
            <a:r>
              <a:rPr lang="pl-PL" sz="2800" dirty="0" smtClean="0"/>
              <a:t>i </a:t>
            </a:r>
            <a:r>
              <a:rPr lang="pl-PL" sz="2800" dirty="0"/>
              <a:t>o sobie;</a:t>
            </a:r>
          </a:p>
          <a:p>
            <a:pPr>
              <a:buNone/>
            </a:pPr>
            <a:r>
              <a:rPr lang="pl-PL" sz="2800" dirty="0" smtClean="0"/>
              <a:t>-stworzenie </a:t>
            </a:r>
            <a:r>
              <a:rPr lang="pl-PL" sz="2800" dirty="0"/>
              <a:t>szansy uniknięcia napiętnowania </a:t>
            </a:r>
            <a:r>
              <a:rPr lang="pl-PL" sz="2800" dirty="0" smtClean="0"/>
              <a:t>     i </a:t>
            </a:r>
            <a:r>
              <a:rPr lang="pl-PL" sz="2800" dirty="0"/>
              <a:t>dalszych sankcji karnych;</a:t>
            </a:r>
          </a:p>
          <a:p>
            <a:pPr>
              <a:buNone/>
            </a:pPr>
            <a:r>
              <a:rPr lang="pl-PL" sz="2800" dirty="0" smtClean="0"/>
              <a:t>-zwiększenie </a:t>
            </a:r>
            <a:r>
              <a:rPr lang="pl-PL" sz="2800" dirty="0"/>
              <a:t>poczucia bezpieczeństwa w szkole; </a:t>
            </a:r>
          </a:p>
          <a:p>
            <a:pPr>
              <a:buNone/>
            </a:pPr>
            <a:r>
              <a:rPr lang="pl-PL" sz="2800" dirty="0" smtClean="0"/>
              <a:t>-doprowadzenie </a:t>
            </a:r>
            <a:r>
              <a:rPr lang="pl-PL" sz="2800" dirty="0"/>
              <a:t>do przyjęcia odpowiedzialności za własne czyny;</a:t>
            </a:r>
          </a:p>
          <a:p>
            <a:pPr>
              <a:buNone/>
            </a:pPr>
            <a:r>
              <a:rPr lang="pl-PL" sz="2800" dirty="0" smtClean="0"/>
              <a:t>-pomoc </a:t>
            </a:r>
            <a:r>
              <a:rPr lang="pl-PL" sz="2800" dirty="0"/>
              <a:t>stronom w wyrażeniu </a:t>
            </a:r>
            <a:r>
              <a:rPr lang="pl-PL" sz="2800" dirty="0" smtClean="0"/>
              <a:t>uczuć, a </a:t>
            </a:r>
            <a:r>
              <a:rPr lang="pl-PL" sz="2800" dirty="0"/>
              <a:t>sprawcy w zrozumieniu </a:t>
            </a:r>
            <a:r>
              <a:rPr lang="pl-PL" sz="2800" dirty="0" smtClean="0"/>
              <a:t>poczucia ;</a:t>
            </a:r>
          </a:p>
          <a:p>
            <a:pPr>
              <a:buNone/>
            </a:pPr>
            <a:r>
              <a:rPr lang="pl-PL" sz="2800" dirty="0" smtClean="0"/>
              <a:t>-odpowiedzialności za </a:t>
            </a:r>
            <a:r>
              <a:rPr lang="pl-PL" sz="2800" dirty="0"/>
              <a:t>swoje czyny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u="sng" dirty="0" smtClean="0"/>
              <a:t>b) dla </a:t>
            </a:r>
            <a:r>
              <a:rPr lang="pl-PL" b="1" u="sng" dirty="0"/>
              <a:t>nauczycieli:</a:t>
            </a:r>
          </a:p>
          <a:p>
            <a:pPr>
              <a:buNone/>
            </a:pPr>
            <a:r>
              <a:rPr lang="pl-PL" dirty="0" smtClean="0"/>
              <a:t>-nauczyciel </a:t>
            </a:r>
            <a:r>
              <a:rPr lang="pl-PL" dirty="0"/>
              <a:t>nie bierze udziału </a:t>
            </a:r>
            <a:r>
              <a:rPr lang="pl-PL" dirty="0" smtClean="0"/>
              <a:t>w konflikcie </a:t>
            </a:r>
            <a:r>
              <a:rPr lang="pl-PL" dirty="0"/>
              <a:t>uczeń </a:t>
            </a:r>
            <a:r>
              <a:rPr lang="pl-PL" dirty="0" smtClean="0"/>
              <a:t>– </a:t>
            </a:r>
            <a:r>
              <a:rPr lang="pl-PL" dirty="0" err="1" smtClean="0"/>
              <a:t>uczeń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-nie </a:t>
            </a:r>
            <a:r>
              <a:rPr lang="pl-PL" dirty="0"/>
              <a:t>angażuje się w konflikty między uczniami;</a:t>
            </a:r>
          </a:p>
          <a:p>
            <a:pPr>
              <a:buNone/>
            </a:pPr>
            <a:r>
              <a:rPr lang="pl-PL" dirty="0" smtClean="0"/>
              <a:t>-ma </a:t>
            </a:r>
            <a:r>
              <a:rPr lang="pl-PL" dirty="0"/>
              <a:t>możliwość lepszego zrozumienia oczekiwań i potrzeb uczniów;</a:t>
            </a:r>
          </a:p>
          <a:p>
            <a:pPr>
              <a:buNone/>
            </a:pPr>
            <a:r>
              <a:rPr lang="pl-PL" dirty="0" smtClean="0"/>
              <a:t>-rozładowanie </a:t>
            </a:r>
            <a:r>
              <a:rPr lang="pl-PL" dirty="0"/>
              <a:t>napięć i </a:t>
            </a:r>
            <a:r>
              <a:rPr lang="pl-PL" dirty="0" smtClean="0"/>
              <a:t>nieporozumień            </a:t>
            </a:r>
            <a:r>
              <a:rPr lang="pl-PL" dirty="0"/>
              <a:t>w szkole;</a:t>
            </a:r>
          </a:p>
          <a:p>
            <a:pPr>
              <a:buNone/>
            </a:pPr>
            <a:r>
              <a:rPr lang="pl-PL" dirty="0" smtClean="0"/>
              <a:t>-może </a:t>
            </a:r>
            <a:r>
              <a:rPr lang="pl-PL" dirty="0"/>
              <a:t>oczekiwać poprawy atmosfery w szkole przez zacieśnienie </a:t>
            </a:r>
            <a:r>
              <a:rPr lang="pl-PL" dirty="0" smtClean="0"/>
              <a:t>współpracy </a:t>
            </a:r>
            <a:r>
              <a:rPr lang="pl-PL" dirty="0"/>
              <a:t>między </a:t>
            </a:r>
            <a:r>
              <a:rPr lang="pl-PL" dirty="0" smtClean="0"/>
              <a:t>nauczycielami</a:t>
            </a:r>
            <a:r>
              <a:rPr lang="pl-PL" dirty="0"/>
              <a:t>, uczniami i rodzicami/ opiekunami; integracja z uczniami w ramach nowych </a:t>
            </a:r>
            <a:r>
              <a:rPr lang="pl-PL" dirty="0" smtClean="0"/>
              <a:t>form </a:t>
            </a:r>
            <a:r>
              <a:rPr lang="pl-PL" dirty="0"/>
              <a:t>aktywności społecznych </a:t>
            </a:r>
            <a:r>
              <a:rPr lang="pl-PL" dirty="0" smtClean="0"/>
              <a:t>szkoły.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u="sng" dirty="0"/>
              <a:t>c) dla rodziców/opiekunów:</a:t>
            </a:r>
          </a:p>
          <a:p>
            <a:pPr>
              <a:buNone/>
            </a:pPr>
            <a:r>
              <a:rPr lang="pl-PL" dirty="0" smtClean="0"/>
              <a:t>-dziecko </a:t>
            </a:r>
            <a:r>
              <a:rPr lang="pl-PL" dirty="0"/>
              <a:t>nabywa umiejętności rozwiązywania konfliktów;</a:t>
            </a:r>
          </a:p>
          <a:p>
            <a:pPr>
              <a:buNone/>
            </a:pPr>
            <a:r>
              <a:rPr lang="pl-PL" dirty="0" smtClean="0"/>
              <a:t>-rodzic </a:t>
            </a:r>
            <a:r>
              <a:rPr lang="pl-PL" dirty="0"/>
              <a:t>nie jest wzywany do </a:t>
            </a:r>
            <a:r>
              <a:rPr lang="pl-PL" dirty="0" smtClean="0"/>
              <a:t>szkoły </a:t>
            </a:r>
            <a:r>
              <a:rPr lang="pl-PL" dirty="0"/>
              <a:t>w celu ukarania dziecka; </a:t>
            </a:r>
          </a:p>
          <a:p>
            <a:pPr>
              <a:buNone/>
            </a:pPr>
            <a:r>
              <a:rPr lang="pl-PL" dirty="0" smtClean="0"/>
              <a:t>-dziecko </a:t>
            </a:r>
            <a:r>
              <a:rPr lang="pl-PL" dirty="0"/>
              <a:t>nabywa umiejętności społecznych;</a:t>
            </a:r>
          </a:p>
          <a:p>
            <a:pPr>
              <a:buNone/>
            </a:pPr>
            <a:r>
              <a:rPr lang="pl-PL" dirty="0" smtClean="0"/>
              <a:t>-dziecko </a:t>
            </a:r>
            <a:r>
              <a:rPr lang="pl-PL" dirty="0"/>
              <a:t>uczy się odpowiedzialności za własne czyny;</a:t>
            </a:r>
          </a:p>
          <a:p>
            <a:pPr>
              <a:buNone/>
            </a:pPr>
            <a:r>
              <a:rPr lang="pl-PL" dirty="0" smtClean="0"/>
              <a:t>-sprawa </a:t>
            </a:r>
            <a:r>
              <a:rPr lang="pl-PL" dirty="0"/>
              <a:t>nie jest kierowana do sądu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1. Być </a:t>
            </a:r>
            <a:r>
              <a:rPr lang="pl-PL" sz="6400" dirty="0"/>
              <a:t>otwartym na kontakty, chętnie rozmawiać.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2. Widzieć </a:t>
            </a:r>
            <a:r>
              <a:rPr lang="pl-PL" sz="6400" dirty="0"/>
              <a:t>w dziecku pozytywne cechy, o problemach rozmawiać tylko </a:t>
            </a: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dirty="0" smtClean="0"/>
              <a:t>z </a:t>
            </a:r>
            <a:r>
              <a:rPr lang="pl-PL" sz="6400" dirty="0"/>
              <a:t>rodzicami, nigdy w obecności dziecka, delikatnie informować </a:t>
            </a:r>
            <a:r>
              <a:rPr lang="pl-PL" sz="6400" dirty="0" smtClean="0"/>
              <a:t>o </a:t>
            </a:r>
            <a:r>
              <a:rPr lang="pl-PL" sz="6400" dirty="0"/>
              <a:t>kłopotach.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3. Traktować </a:t>
            </a:r>
            <a:r>
              <a:rPr lang="pl-PL" sz="6400" dirty="0"/>
              <a:t>rodziców po </a:t>
            </a:r>
            <a:r>
              <a:rPr lang="pl-PL" sz="6400" dirty="0" err="1" smtClean="0"/>
              <a:t>partnersku</a:t>
            </a:r>
            <a:r>
              <a:rPr lang="pl-PL" sz="6400" dirty="0" smtClean="0"/>
              <a:t>, </a:t>
            </a:r>
            <a:r>
              <a:rPr lang="pl-PL" sz="6400" dirty="0"/>
              <a:t>z uwagą wsłuchiwać się w ich </a:t>
            </a:r>
            <a:r>
              <a:rPr lang="pl-PL" sz="6400" dirty="0" smtClean="0"/>
              <a:t>oczekiwania</a:t>
            </a:r>
            <a:r>
              <a:rPr lang="pl-PL" sz="6400" dirty="0"/>
              <a:t>, realizować sugestie, szanować ich wolę.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4. Od </a:t>
            </a:r>
            <a:r>
              <a:rPr lang="pl-PL" sz="6400" dirty="0"/>
              <a:t>samego początku otoczyć dziecko serdeczną troską.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5. Trudne </a:t>
            </a:r>
            <a:r>
              <a:rPr lang="pl-PL" sz="6400" dirty="0"/>
              <a:t>sytuacje wyjaśniać obiektywnie, spokojnie, szukając przyczyn, </a:t>
            </a: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dirty="0" smtClean="0"/>
              <a:t>a </a:t>
            </a:r>
            <a:r>
              <a:rPr lang="pl-PL" sz="6400" dirty="0"/>
              <a:t>nie rozwodząc się nad skutkami.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6. Informować na </a:t>
            </a:r>
            <a:r>
              <a:rPr lang="pl-PL" sz="6400" dirty="0"/>
              <a:t>bieżąco.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7. Korzystać </a:t>
            </a:r>
            <a:r>
              <a:rPr lang="pl-PL" sz="6400" dirty="0"/>
              <a:t>z nowych technologii (strona internetowa, maile, </a:t>
            </a:r>
            <a:r>
              <a:rPr lang="pl-PL" sz="6400" dirty="0" smtClean="0"/>
              <a:t>e-dziennik</a:t>
            </a:r>
            <a:r>
              <a:rPr lang="pl-PL" sz="6400" dirty="0"/>
              <a:t>).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8. Okazywać </a:t>
            </a:r>
            <a:r>
              <a:rPr lang="pl-PL" sz="6400" dirty="0"/>
              <a:t>gotowość do niesienia pomocy.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6400" dirty="0" smtClean="0"/>
              <a:t>9. Określić </a:t>
            </a:r>
            <a:r>
              <a:rPr lang="pl-PL" sz="6400" dirty="0"/>
              <a:t>jasne zasady, zapoznać z nimi rodziców i przewidywać różne </a:t>
            </a:r>
            <a:r>
              <a:rPr lang="pl-PL" sz="6400" dirty="0" smtClean="0"/>
              <a:t>sytuacje</a:t>
            </a:r>
            <a:r>
              <a:rPr lang="pl-PL" sz="6400" dirty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Co zrobić, by komunikacja </a:t>
            </a:r>
            <a:br>
              <a:rPr lang="pl-PL" sz="3200" b="1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z rodzicami przebiegała sprawnie:</a:t>
            </a:r>
            <a:br>
              <a:rPr lang="pl-PL" sz="3200" b="1" dirty="0">
                <a:solidFill>
                  <a:srgbClr val="0070C0"/>
                </a:solidFill>
              </a:rPr>
            </a:br>
            <a:endParaRPr lang="pl-PL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5716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„Dzisiejsze </a:t>
            </a:r>
            <a:r>
              <a:rPr lang="pl-PL" dirty="0"/>
              <a:t>nieśmiałe dziecko, to to, z którego wczoraj się śmialiśmy.</a:t>
            </a:r>
          </a:p>
          <a:p>
            <a:r>
              <a:rPr lang="pl-PL" dirty="0"/>
              <a:t>Dzisiejsze </a:t>
            </a:r>
            <a:r>
              <a:rPr lang="pl-PL" dirty="0" smtClean="0"/>
              <a:t>okrutne </a:t>
            </a:r>
            <a:r>
              <a:rPr lang="pl-PL" dirty="0"/>
              <a:t>dziecko, to to, które wczoraj biliśmy.</a:t>
            </a:r>
          </a:p>
          <a:p>
            <a:r>
              <a:rPr lang="pl-PL" dirty="0"/>
              <a:t>Dzisiejsze dziecko, które oszukuje, to to, w które jeszcze wczoraj nie wierzyliśmy.</a:t>
            </a:r>
          </a:p>
          <a:p>
            <a:r>
              <a:rPr lang="pl-PL" dirty="0"/>
              <a:t>Dzisiejsze zbuntowane dziecko, to to, nad </a:t>
            </a:r>
            <a:r>
              <a:rPr lang="pl-PL" dirty="0" smtClean="0"/>
              <a:t>którym </a:t>
            </a:r>
            <a:r>
              <a:rPr lang="pl-PL" dirty="0"/>
              <a:t>się wczoraj znęcaliśmy.</a:t>
            </a:r>
          </a:p>
          <a:p>
            <a:r>
              <a:rPr lang="pl-PL" dirty="0"/>
              <a:t>Dzisiejsze zakochane dziecko, to to, które wczoraj pieściliśmy.</a:t>
            </a:r>
          </a:p>
          <a:p>
            <a:r>
              <a:rPr lang="pl-PL" dirty="0"/>
              <a:t>Dzisiejsze roztropne dziecko, to to, któremu wczoraj dodawaliśmy otuchy.</a:t>
            </a:r>
          </a:p>
          <a:p>
            <a:r>
              <a:rPr lang="pl-PL" dirty="0"/>
              <a:t>Dzisiejsze serdeczne dziecko, to to, któremu wczoraj okazywaliśmy miłość.</a:t>
            </a:r>
          </a:p>
          <a:p>
            <a:r>
              <a:rPr lang="pl-PL" dirty="0"/>
              <a:t>Dzisiejsze </a:t>
            </a:r>
            <a:r>
              <a:rPr lang="pl-PL" dirty="0" smtClean="0"/>
              <a:t>mądre </a:t>
            </a:r>
            <a:r>
              <a:rPr lang="pl-PL" dirty="0"/>
              <a:t>dziecko, to to, które wczoraj wychowaliśmy.</a:t>
            </a:r>
          </a:p>
          <a:p>
            <a:r>
              <a:rPr lang="pl-PL" dirty="0"/>
              <a:t>Dzisiejsze wyrozumiałe dziecko, to to, któremu wczoraj przebaczyliśmy.</a:t>
            </a:r>
          </a:p>
          <a:p>
            <a:r>
              <a:rPr lang="pl-PL" dirty="0"/>
              <a:t>Dzisiejszy człowiek, który żyje miłością i pięknem, to dziecko, które </a:t>
            </a:r>
            <a:r>
              <a:rPr lang="pl-PL" dirty="0" smtClean="0"/>
              <a:t>wczoraj </a:t>
            </a:r>
            <a:r>
              <a:rPr lang="pl-PL" dirty="0"/>
              <a:t>żyło </a:t>
            </a:r>
            <a:r>
              <a:rPr lang="pl-PL" dirty="0" smtClean="0"/>
              <a:t>radością”.</a:t>
            </a:r>
            <a:endParaRPr lang="pl-PL" dirty="0"/>
          </a:p>
          <a:p>
            <a:pPr algn="r"/>
            <a:r>
              <a:rPr lang="pl-PL" dirty="0"/>
              <a:t>Ronald Russell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500042"/>
            <a:ext cx="7258072" cy="4286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pl-PL" sz="6600" dirty="0" smtClean="0"/>
          </a:p>
          <a:p>
            <a:pPr algn="ctr">
              <a:buNone/>
            </a:pPr>
            <a:r>
              <a:rPr lang="pl-PL" sz="6600" b="1" dirty="0" smtClean="0">
                <a:solidFill>
                  <a:srgbClr val="FF0000"/>
                </a:solidFill>
              </a:rPr>
              <a:t>Dziękujemy</a:t>
            </a:r>
            <a:endParaRPr lang="pl-PL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pl-PL" sz="2400" dirty="0" smtClean="0"/>
              <a:t>1. Krytykowania charakteru dziecka.</a:t>
            </a:r>
          </a:p>
          <a:p>
            <a:pPr>
              <a:buNone/>
            </a:pPr>
            <a:r>
              <a:rPr lang="pl-PL" sz="2400" dirty="0" smtClean="0"/>
              <a:t>2. Postawy bezradności.</a:t>
            </a:r>
          </a:p>
          <a:p>
            <a:pPr>
              <a:buNone/>
            </a:pPr>
            <a:r>
              <a:rPr lang="pl-PL" sz="2400" dirty="0" smtClean="0"/>
              <a:t>3. Braku </a:t>
            </a:r>
            <a:r>
              <a:rPr lang="pl-PL" sz="2400" dirty="0"/>
              <a:t>elastyczności i arogancji: "nie ustąpię", "wiem lepiej, bo mam </a:t>
            </a:r>
            <a:r>
              <a:rPr lang="pl-PL" sz="2400" dirty="0" smtClean="0"/>
              <a:t>doświadczenie</a:t>
            </a:r>
            <a:r>
              <a:rPr lang="pl-PL" sz="2400" dirty="0"/>
              <a:t>", "nie twórzmy precedensów".</a:t>
            </a:r>
          </a:p>
          <a:p>
            <a:pPr>
              <a:buNone/>
            </a:pPr>
            <a:r>
              <a:rPr lang="pl-PL" sz="2400" dirty="0" smtClean="0"/>
              <a:t>4. Zwracania </a:t>
            </a:r>
            <a:r>
              <a:rPr lang="pl-PL" sz="2400" dirty="0"/>
              <a:t>się do rodziców w trzeciej osobie.</a:t>
            </a:r>
          </a:p>
          <a:p>
            <a:pPr>
              <a:buNone/>
            </a:pPr>
            <a:r>
              <a:rPr lang="pl-PL" sz="2400" dirty="0" smtClean="0"/>
              <a:t>5. Przerzucania </a:t>
            </a:r>
            <a:r>
              <a:rPr lang="pl-PL" sz="2400" dirty="0"/>
              <a:t>problemu na rodziców.</a:t>
            </a:r>
          </a:p>
          <a:p>
            <a:pPr>
              <a:buNone/>
            </a:pPr>
            <a:r>
              <a:rPr lang="pl-PL" sz="2400" dirty="0" smtClean="0"/>
              <a:t>6. Mijania </a:t>
            </a:r>
            <a:r>
              <a:rPr lang="pl-PL" sz="2400" dirty="0"/>
              <a:t>się z </a:t>
            </a:r>
            <a:r>
              <a:rPr lang="pl-PL" sz="2400" dirty="0" smtClean="0"/>
              <a:t>prawdą „nie </a:t>
            </a:r>
            <a:r>
              <a:rPr lang="pl-PL" sz="2400" dirty="0"/>
              <a:t>koloryzować”.</a:t>
            </a:r>
          </a:p>
          <a:p>
            <a:pPr>
              <a:buNone/>
            </a:pPr>
            <a:r>
              <a:rPr lang="pl-PL" sz="2400" dirty="0" smtClean="0"/>
              <a:t>7. Wyróżniania </a:t>
            </a:r>
            <a:r>
              <a:rPr lang="pl-PL" sz="2400" dirty="0"/>
              <a:t>rodziców i dzieci "po znajomości".</a:t>
            </a:r>
          </a:p>
          <a:p>
            <a:pPr>
              <a:buNone/>
            </a:pPr>
            <a:r>
              <a:rPr lang="pl-PL" sz="2400" dirty="0" smtClean="0"/>
              <a:t>8. Niechęci </a:t>
            </a:r>
            <a:r>
              <a:rPr lang="pl-PL" sz="2400" dirty="0"/>
              <a:t>do działania, stagnacji i obojętności.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000" dirty="0" smtClean="0">
                <a:solidFill>
                  <a:srgbClr val="0070C0"/>
                </a:solidFill>
              </a:rPr>
              <a:t/>
            </a:r>
            <a:br>
              <a:rPr lang="pl-PL" sz="1000" dirty="0" smtClean="0">
                <a:solidFill>
                  <a:srgbClr val="0070C0"/>
                </a:solidFill>
              </a:rPr>
            </a:br>
            <a:r>
              <a:rPr lang="pl-PL" sz="1000" dirty="0">
                <a:solidFill>
                  <a:srgbClr val="0070C0"/>
                </a:solidFill>
              </a:rPr>
              <a:t/>
            </a:r>
            <a:br>
              <a:rPr lang="pl-PL" sz="1000" dirty="0">
                <a:solidFill>
                  <a:srgbClr val="0070C0"/>
                </a:solidFill>
              </a:rPr>
            </a:br>
            <a:r>
              <a:rPr lang="pl-PL" sz="1000" dirty="0" smtClean="0">
                <a:solidFill>
                  <a:srgbClr val="0070C0"/>
                </a:solidFill>
              </a:rPr>
              <a:t/>
            </a:r>
            <a:br>
              <a:rPr lang="pl-PL" sz="1000" dirty="0" smtClean="0">
                <a:solidFill>
                  <a:srgbClr val="0070C0"/>
                </a:solidFill>
              </a:rPr>
            </a:br>
            <a:r>
              <a:rPr lang="pl-PL" sz="1000" dirty="0">
                <a:solidFill>
                  <a:srgbClr val="0070C0"/>
                </a:solidFill>
              </a:rPr>
              <a:t/>
            </a:r>
            <a:br>
              <a:rPr lang="pl-PL" sz="1000" dirty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Czego </a:t>
            </a:r>
            <a:r>
              <a:rPr lang="pl-PL" b="1" dirty="0">
                <a:solidFill>
                  <a:srgbClr val="0070C0"/>
                </a:solidFill>
              </a:rPr>
              <a:t>unikać w kontaktach </a:t>
            </a:r>
            <a:r>
              <a:rPr lang="pl-PL" b="1" dirty="0" smtClean="0">
                <a:solidFill>
                  <a:srgbClr val="0070C0"/>
                </a:solidFill>
              </a:rPr>
              <a:t/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z </a:t>
            </a:r>
            <a:r>
              <a:rPr lang="pl-PL" b="1" dirty="0">
                <a:solidFill>
                  <a:srgbClr val="0070C0"/>
                </a:solidFill>
              </a:rPr>
              <a:t>rodzicami: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 </a:t>
            </a:r>
            <a:endParaRPr lang="pl-PL" dirty="0"/>
          </a:p>
          <a:p>
            <a:pPr algn="ctr">
              <a:buNone/>
            </a:pPr>
            <a:r>
              <a:rPr lang="pl-PL" dirty="0"/>
              <a:t>Rodziców na wszelkie zebrania do </a:t>
            </a:r>
            <a:r>
              <a:rPr lang="pl-PL" dirty="0" smtClean="0"/>
              <a:t>szkoły należy zapraszać</a:t>
            </a:r>
            <a:r>
              <a:rPr lang="pl-PL" dirty="0"/>
              <a:t>, nie zaś wzywać.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Zaproszenie </a:t>
            </a:r>
            <a:r>
              <a:rPr lang="pl-PL" dirty="0"/>
              <a:t>zdecydowanie </a:t>
            </a:r>
            <a:r>
              <a:rPr lang="pl-PL" dirty="0" smtClean="0"/>
              <a:t>zwiększy </a:t>
            </a:r>
            <a:r>
              <a:rPr lang="pl-PL" dirty="0"/>
              <a:t>frekwencję </a:t>
            </a:r>
            <a:r>
              <a:rPr lang="pl-PL" dirty="0" smtClean="0"/>
              <a:t>rodziców</a:t>
            </a:r>
            <a:r>
              <a:rPr lang="pl-PL" dirty="0"/>
              <a:t>, poza tym znacznie lepiej się kojarzy </a:t>
            </a:r>
            <a:r>
              <a:rPr lang="pl-PL" dirty="0" smtClean="0"/>
              <a:t>od wezwania.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 smtClean="0">
                <a:solidFill>
                  <a:srgbClr val="0070C0"/>
                </a:solidFill>
              </a:rPr>
              <a:t>Wybrane </a:t>
            </a:r>
            <a:r>
              <a:rPr lang="pl-PL" sz="3200" b="1" dirty="0">
                <a:solidFill>
                  <a:srgbClr val="0070C0"/>
                </a:solidFill>
              </a:rPr>
              <a:t>narzędzia budowania owocnej współpracy między nauczycielami </a:t>
            </a:r>
            <a:r>
              <a:rPr lang="pl-PL" sz="3200" b="1" dirty="0" smtClean="0">
                <a:solidFill>
                  <a:srgbClr val="0070C0"/>
                </a:solidFill>
              </a:rPr>
              <a:t>         i rodzicami:</a:t>
            </a:r>
            <a:r>
              <a:rPr lang="pl-PL" sz="3200" b="1" dirty="0">
                <a:solidFill>
                  <a:srgbClr val="0070C0"/>
                </a:solidFill>
              </a:rPr>
              <a:t/>
            </a:r>
            <a:br>
              <a:rPr lang="pl-PL" sz="3200" b="1" dirty="0">
                <a:solidFill>
                  <a:srgbClr val="0070C0"/>
                </a:solidFill>
              </a:rPr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214290"/>
            <a:ext cx="85725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dirty="0" smtClean="0"/>
          </a:p>
          <a:p>
            <a:pPr algn="ctr"/>
            <a:endParaRPr lang="pl-PL" sz="3200" dirty="0"/>
          </a:p>
          <a:p>
            <a:pPr algn="ctr"/>
            <a:r>
              <a:rPr lang="pl-PL" sz="3200" b="1" dirty="0" smtClean="0">
                <a:solidFill>
                  <a:schemeClr val="accent4"/>
                </a:solidFill>
              </a:rPr>
              <a:t>Motywowanie </a:t>
            </a:r>
            <a:r>
              <a:rPr lang="pl-PL" sz="3200" b="1" dirty="0">
                <a:solidFill>
                  <a:schemeClr val="accent4"/>
                </a:solidFill>
              </a:rPr>
              <a:t>rodziców do aktywności </a:t>
            </a:r>
            <a:endParaRPr lang="pl-PL" sz="3200" b="1" dirty="0" smtClean="0">
              <a:solidFill>
                <a:schemeClr val="accent4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4"/>
                </a:solidFill>
              </a:rPr>
              <a:t>na </a:t>
            </a:r>
            <a:r>
              <a:rPr lang="pl-PL" sz="3200" b="1" dirty="0">
                <a:solidFill>
                  <a:schemeClr val="accent4"/>
                </a:solidFill>
              </a:rPr>
              <a:t>rzecz </a:t>
            </a:r>
            <a:r>
              <a:rPr lang="pl-PL" sz="3200" b="1" dirty="0" smtClean="0">
                <a:solidFill>
                  <a:schemeClr val="accent4"/>
                </a:solidFill>
              </a:rPr>
              <a:t>klasy. </a:t>
            </a:r>
          </a:p>
          <a:p>
            <a:pPr algn="ctr"/>
            <a:endParaRPr lang="pl-PL" sz="3200" b="1" dirty="0" smtClean="0">
              <a:solidFill>
                <a:schemeClr val="accent4"/>
              </a:solidFill>
            </a:endParaRPr>
          </a:p>
          <a:p>
            <a:r>
              <a:rPr lang="pl-PL" sz="2800" dirty="0" smtClean="0"/>
              <a:t>Większość </a:t>
            </a:r>
            <a:r>
              <a:rPr lang="pl-PL" sz="2800" dirty="0"/>
              <a:t>rodziców nie decyduje </a:t>
            </a:r>
          </a:p>
          <a:p>
            <a:r>
              <a:rPr lang="pl-PL" sz="2800" dirty="0"/>
              <a:t>się na aktywność w szkole. </a:t>
            </a:r>
            <a:endParaRPr lang="pl-PL" sz="2800" dirty="0" smtClean="0"/>
          </a:p>
          <a:p>
            <a:r>
              <a:rPr lang="pl-PL" sz="2800" dirty="0" smtClean="0"/>
              <a:t>Wychowawca </a:t>
            </a:r>
            <a:r>
              <a:rPr lang="pl-PL" sz="2800" dirty="0"/>
              <a:t>może zwrócić się do każdego rodzica z listowną </a:t>
            </a:r>
            <a:r>
              <a:rPr lang="pl-PL" sz="2800" dirty="0" smtClean="0"/>
              <a:t>prośbą o współpracę</a:t>
            </a:r>
          </a:p>
          <a:p>
            <a:r>
              <a:rPr lang="pl-PL" sz="2800" dirty="0" smtClean="0"/>
              <a:t> lub </a:t>
            </a:r>
            <a:r>
              <a:rPr lang="pl-PL" sz="2800" dirty="0"/>
              <a:t>wiadomością na skrzynkę mailową, </a:t>
            </a:r>
            <a:endParaRPr lang="pl-PL" sz="2800" dirty="0" smtClean="0"/>
          </a:p>
          <a:p>
            <a:r>
              <a:rPr lang="pl-PL" sz="2800" dirty="0" smtClean="0"/>
              <a:t>telefon </a:t>
            </a:r>
            <a:r>
              <a:rPr lang="pl-PL" sz="2800" dirty="0"/>
              <a:t>lub </a:t>
            </a:r>
            <a:r>
              <a:rPr lang="pl-PL" sz="2800" dirty="0" smtClean="0"/>
              <a:t>w e- dzienniku</a:t>
            </a:r>
            <a:r>
              <a:rPr lang="pl-PL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500725"/>
          </a:xfrm>
        </p:spPr>
        <p:txBody>
          <a:bodyPr>
            <a:noAutofit/>
          </a:bodyPr>
          <a:lstStyle/>
          <a:p>
            <a:r>
              <a:rPr lang="pl-PL" sz="2000" dirty="0"/>
              <a:t>Podkreślaj mocne strony </a:t>
            </a:r>
            <a:r>
              <a:rPr lang="pl-PL" sz="2000" dirty="0" smtClean="0"/>
              <a:t>dziecka</a:t>
            </a:r>
            <a:r>
              <a:rPr lang="pl-PL" sz="2000" dirty="0"/>
              <a:t>.</a:t>
            </a:r>
          </a:p>
          <a:p>
            <a:r>
              <a:rPr lang="pl-PL" sz="2000" dirty="0" smtClean="0"/>
              <a:t>Podawaj </a:t>
            </a:r>
            <a:r>
              <a:rPr lang="pl-PL" sz="2000" dirty="0"/>
              <a:t>fakty </a:t>
            </a:r>
            <a:r>
              <a:rPr lang="pl-PL" sz="2000" dirty="0" smtClean="0"/>
              <a:t>- nie </a:t>
            </a:r>
            <a:r>
              <a:rPr lang="pl-PL" sz="2000" dirty="0"/>
              <a:t>uogólniaj, nie oceniaj, nie wracaj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zamierzchłej </a:t>
            </a:r>
            <a:r>
              <a:rPr lang="pl-PL" sz="2000" dirty="0" smtClean="0"/>
              <a:t>przeszłości</a:t>
            </a:r>
            <a:r>
              <a:rPr lang="pl-PL" sz="2000" dirty="0"/>
              <a:t>, koncentruj się na aktualnie rozpatrywanej sprawie.</a:t>
            </a:r>
          </a:p>
          <a:p>
            <a:r>
              <a:rPr lang="pl-PL" sz="2000" dirty="0" smtClean="0"/>
              <a:t>Krytykuj </a:t>
            </a:r>
            <a:r>
              <a:rPr lang="pl-PL" sz="2000" dirty="0"/>
              <a:t>konkretne </a:t>
            </a:r>
            <a:r>
              <a:rPr lang="pl-PL" sz="2000" dirty="0" smtClean="0"/>
              <a:t>zachowanie</a:t>
            </a:r>
            <a:r>
              <a:rPr lang="pl-PL" sz="2000" dirty="0"/>
              <a:t>, a nie dziecko jako osobę.</a:t>
            </a:r>
          </a:p>
          <a:p>
            <a:r>
              <a:rPr lang="pl-PL" sz="2000" dirty="0" smtClean="0"/>
              <a:t>Nie podawaj gotowych rozwiązań.</a:t>
            </a:r>
            <a:endParaRPr lang="pl-PL" sz="2000" dirty="0"/>
          </a:p>
          <a:p>
            <a:r>
              <a:rPr lang="pl-PL" sz="2000" dirty="0" smtClean="0"/>
              <a:t>Jednoznacznie </a:t>
            </a:r>
            <a:r>
              <a:rPr lang="pl-PL" sz="2000" dirty="0"/>
              <a:t>określ swoje </a:t>
            </a:r>
            <a:r>
              <a:rPr lang="pl-PL" sz="2000" dirty="0" smtClean="0"/>
              <a:t>oczekiwania </a:t>
            </a:r>
            <a:r>
              <a:rPr lang="pl-PL" sz="2000" dirty="0"/>
              <a:t>wobec rodzica.</a:t>
            </a:r>
          </a:p>
          <a:p>
            <a:r>
              <a:rPr lang="pl-PL" sz="2000" dirty="0" smtClean="0"/>
              <a:t>Pozwól </a:t>
            </a:r>
            <a:r>
              <a:rPr lang="pl-PL" sz="2000" dirty="0"/>
              <a:t>rozmówcy wypowiedzieć swoją opinię i uważnie jej wysłuchaj.</a:t>
            </a:r>
          </a:p>
          <a:p>
            <a:r>
              <a:rPr lang="pl-PL" sz="2000" dirty="0" smtClean="0"/>
              <a:t>Okaż </a:t>
            </a:r>
            <a:r>
              <a:rPr lang="pl-PL" sz="2000" dirty="0"/>
              <a:t>zrozumienie dla niepokoju, zmartwienia, bezradności rodzica.</a:t>
            </a:r>
          </a:p>
          <a:p>
            <a:r>
              <a:rPr lang="pl-PL" sz="2000" dirty="0" smtClean="0"/>
              <a:t>Mów </a:t>
            </a:r>
            <a:r>
              <a:rPr lang="pl-PL" sz="2000" dirty="0"/>
              <a:t>o tym, co należałoby zrobić, a nie ograniczaj </a:t>
            </a:r>
            <a:r>
              <a:rPr lang="pl-PL" sz="2000" dirty="0" smtClean="0"/>
              <a:t>się </a:t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wymieniania </a:t>
            </a:r>
            <a:r>
              <a:rPr lang="pl-PL" sz="2000" dirty="0" smtClean="0"/>
              <a:t>przewinień</a:t>
            </a:r>
            <a:r>
              <a:rPr lang="pl-PL" sz="2000" dirty="0"/>
              <a:t>.</a:t>
            </a:r>
          </a:p>
          <a:p>
            <a:r>
              <a:rPr lang="pl-PL" sz="2000" dirty="0" smtClean="0"/>
              <a:t>Pamiętaj </a:t>
            </a:r>
            <a:r>
              <a:rPr lang="pl-PL" sz="2000" dirty="0"/>
              <a:t>o </a:t>
            </a:r>
            <a:r>
              <a:rPr lang="pl-PL" sz="2000" dirty="0" smtClean="0"/>
              <a:t>komunikacji </a:t>
            </a:r>
            <a:r>
              <a:rPr lang="pl-PL" sz="2000" dirty="0"/>
              <a:t>niewerbalnej.</a:t>
            </a:r>
          </a:p>
          <a:p>
            <a:pPr>
              <a:buNone/>
            </a:pP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W trakcie rozmowy z rodzicem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1.</a:t>
            </a:r>
            <a:r>
              <a:rPr lang="pl-PL" dirty="0" smtClean="0"/>
              <a:t>Integracyjne spotkania-poświęcone wzajemnemu </a:t>
            </a:r>
            <a:r>
              <a:rPr lang="pl-PL" dirty="0"/>
              <a:t>poznaniu się, budowaniu atmosfery </a:t>
            </a:r>
            <a:r>
              <a:rPr lang="pl-PL" dirty="0" smtClean="0"/>
              <a:t>zaufania</a:t>
            </a:r>
            <a:r>
              <a:rPr lang="pl-PL" dirty="0"/>
              <a:t>, powiedzeniu </a:t>
            </a:r>
            <a:r>
              <a:rPr lang="pl-PL" dirty="0" smtClean="0"/>
              <a:t>kilku </a:t>
            </a:r>
            <a:r>
              <a:rPr lang="pl-PL" dirty="0"/>
              <a:t>słów o własnym dziecku (zainteresowania, mocne strony, </a:t>
            </a:r>
            <a:r>
              <a:rPr lang="pl-PL" dirty="0" smtClean="0"/>
              <a:t>oczekiwania </a:t>
            </a:r>
            <a:r>
              <a:rPr lang="pl-PL" dirty="0"/>
              <a:t>niepokoje).</a:t>
            </a:r>
          </a:p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2.</a:t>
            </a:r>
            <a:r>
              <a:rPr lang="pl-PL" dirty="0" smtClean="0"/>
              <a:t> Zebrania </a:t>
            </a:r>
            <a:r>
              <a:rPr lang="pl-PL" dirty="0"/>
              <a:t>prowadzone metodą </a:t>
            </a:r>
            <a:r>
              <a:rPr lang="pl-PL" dirty="0" smtClean="0"/>
              <a:t>warsztatową na </a:t>
            </a:r>
            <a:r>
              <a:rPr lang="pl-PL" dirty="0"/>
              <a:t>tematy wynikające z potrzeb zgłaszanych </a:t>
            </a:r>
            <a:r>
              <a:rPr lang="pl-PL" dirty="0" smtClean="0"/>
              <a:t>przez </a:t>
            </a:r>
            <a:r>
              <a:rPr lang="pl-PL" dirty="0"/>
              <a:t>rodziców. Spotkania te są bardzo użyteczne dla obu stron, ponieważ rodzice </a:t>
            </a:r>
            <a:r>
              <a:rPr lang="pl-PL" dirty="0" smtClean="0"/>
              <a:t>otrzymują gotowe </a:t>
            </a:r>
            <a:r>
              <a:rPr lang="pl-PL" dirty="0"/>
              <a:t>narzędzia przydatne w wychowaniu dzieci,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nauczyciele zdobywają szereg informacji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środowisku wychowawczym uczniów.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3100" b="1" dirty="0" smtClean="0">
                <a:solidFill>
                  <a:srgbClr val="0070C0"/>
                </a:solidFill>
              </a:rPr>
              <a:t>Najczęstsze stosowane formy współpracy </a:t>
            </a:r>
            <a:r>
              <a:rPr lang="pl-PL" sz="3100" b="1" dirty="0">
                <a:solidFill>
                  <a:srgbClr val="0070C0"/>
                </a:solidFill>
              </a:rPr>
              <a:t>między </a:t>
            </a:r>
            <a:r>
              <a:rPr lang="pl-PL" sz="3100" b="1" dirty="0" smtClean="0">
                <a:solidFill>
                  <a:srgbClr val="0070C0"/>
                </a:solidFill>
              </a:rPr>
              <a:t> szkołą </a:t>
            </a:r>
            <a:r>
              <a:rPr lang="pl-PL" sz="3100" b="1" dirty="0">
                <a:solidFill>
                  <a:srgbClr val="0070C0"/>
                </a:solidFill>
              </a:rPr>
              <a:t>a </a:t>
            </a:r>
            <a:r>
              <a:rPr lang="pl-PL" sz="3100" b="1" dirty="0" smtClean="0">
                <a:solidFill>
                  <a:srgbClr val="0070C0"/>
                </a:solidFill>
              </a:rPr>
              <a:t>rodzicami.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3.</a:t>
            </a:r>
            <a:r>
              <a:rPr lang="pl-PL" dirty="0" smtClean="0"/>
              <a:t>Indywidualne spotkania, </a:t>
            </a:r>
            <a:r>
              <a:rPr lang="pl-PL" dirty="0"/>
              <a:t>dzięki którym nauczyciel ma możliwość lepszego poznania </a:t>
            </a:r>
            <a:r>
              <a:rPr lang="pl-PL" dirty="0" smtClean="0"/>
              <a:t>ucznia</a:t>
            </a:r>
            <a:r>
              <a:rPr lang="pl-PL" dirty="0"/>
              <a:t>, jego sytuacji rodzinnej i wpływów </a:t>
            </a:r>
            <a:r>
              <a:rPr lang="pl-PL" dirty="0" smtClean="0"/>
              <a:t>jakim </a:t>
            </a:r>
            <a:r>
              <a:rPr lang="pl-PL" dirty="0"/>
              <a:t>podlega. Wychowawca w rozmowie </a:t>
            </a:r>
            <a:r>
              <a:rPr lang="pl-PL" dirty="0" smtClean="0"/>
              <a:t>indywidualnej </a:t>
            </a:r>
            <a:r>
              <a:rPr lang="pl-PL" dirty="0"/>
              <a:t>ma szansę na zaprezentowanie swoich spostrzeżeń dotyczących ucznia, jego </a:t>
            </a:r>
            <a:r>
              <a:rPr lang="pl-PL" dirty="0" smtClean="0"/>
              <a:t>udziału </a:t>
            </a:r>
            <a:r>
              <a:rPr lang="pl-PL" dirty="0"/>
              <a:t>w życiu klasy, </a:t>
            </a:r>
            <a:r>
              <a:rPr lang="pl-PL" dirty="0" smtClean="0"/>
              <a:t>szkoły.</a:t>
            </a:r>
            <a:endParaRPr lang="pl-PL" dirty="0"/>
          </a:p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4. </a:t>
            </a:r>
            <a:r>
              <a:rPr lang="pl-PL" dirty="0"/>
              <a:t>Wywiadówki z udziałem </a:t>
            </a:r>
            <a:r>
              <a:rPr lang="pl-PL" dirty="0" smtClean="0"/>
              <a:t>eksperta lub </a:t>
            </a:r>
            <a:r>
              <a:rPr lang="pl-PL" dirty="0"/>
              <a:t>rodzica, który z racji wykonywanego zwodu może </a:t>
            </a:r>
            <a:r>
              <a:rPr lang="pl-PL" dirty="0" smtClean="0"/>
              <a:t>służyć </a:t>
            </a:r>
            <a:r>
              <a:rPr lang="pl-PL" dirty="0"/>
              <a:t>pomocą w </a:t>
            </a:r>
            <a:r>
              <a:rPr lang="pl-PL" dirty="0" smtClean="0"/>
              <a:t>rozwiązywaniu </a:t>
            </a:r>
            <a:r>
              <a:rPr lang="pl-PL" dirty="0"/>
              <a:t>problemów </a:t>
            </a:r>
            <a:r>
              <a:rPr lang="pl-PL" dirty="0" smtClean="0"/>
              <a:t>wychowawczych</a:t>
            </a:r>
            <a:r>
              <a:rPr lang="pl-PL" dirty="0"/>
              <a:t>. Na tego rodzaju spotkaniach </a:t>
            </a:r>
            <a:r>
              <a:rPr lang="pl-PL" dirty="0" smtClean="0"/>
              <a:t>warto </a:t>
            </a:r>
            <a:r>
              <a:rPr lang="pl-PL" dirty="0"/>
              <a:t>poruszać problemy, które są bliskie zarówno dla rodzica, jak i </a:t>
            </a:r>
            <a:r>
              <a:rPr lang="pl-PL" dirty="0" smtClean="0"/>
              <a:t>nauczyciela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5.</a:t>
            </a:r>
            <a:r>
              <a:rPr lang="pl-PL" dirty="0"/>
              <a:t> </a:t>
            </a:r>
            <a:r>
              <a:rPr lang="pl-PL" dirty="0" smtClean="0"/>
              <a:t>Włączanie </a:t>
            </a:r>
            <a:r>
              <a:rPr lang="pl-PL" dirty="0"/>
              <a:t>rodziców w organizację wspólnych, klasowych i szkolnych </a:t>
            </a:r>
            <a:r>
              <a:rPr lang="pl-PL" dirty="0" smtClean="0"/>
              <a:t>imprez. Zaangażowanie </a:t>
            </a:r>
            <a:r>
              <a:rPr lang="pl-PL" dirty="0"/>
              <a:t>w remont, </a:t>
            </a:r>
            <a:r>
              <a:rPr lang="pl-PL" dirty="0" smtClean="0"/>
              <a:t>modernizację </a:t>
            </a:r>
            <a:r>
              <a:rPr lang="pl-PL" dirty="0"/>
              <a:t>klasy, szkoły. Wsparcie materialne, udział </a:t>
            </a:r>
            <a:r>
              <a:rPr lang="pl-PL" dirty="0" smtClean="0"/>
              <a:t>indywidualny </a:t>
            </a:r>
            <a:r>
              <a:rPr lang="pl-PL" dirty="0"/>
              <a:t>w organizacji lekcji wychowawczych np. prelekcja, pogadanka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6.</a:t>
            </a:r>
            <a:r>
              <a:rPr lang="pl-PL" dirty="0"/>
              <a:t> Prezentacja osiągnięć wszystkich </a:t>
            </a:r>
            <a:r>
              <a:rPr lang="pl-PL" dirty="0" smtClean="0"/>
              <a:t>dzieci,    np</a:t>
            </a:r>
            <a:r>
              <a:rPr lang="pl-PL" dirty="0"/>
              <a:t>. wystawki prac wykonanych w ramach </a:t>
            </a:r>
            <a:r>
              <a:rPr lang="pl-PL" dirty="0" smtClean="0"/>
              <a:t>jednego </a:t>
            </a:r>
            <a:r>
              <a:rPr lang="pl-PL" dirty="0"/>
              <a:t>lub kilku przedmiotów, inscenizacje, </a:t>
            </a:r>
            <a:r>
              <a:rPr lang="pl-PL" dirty="0" smtClean="0"/>
              <a:t>zdjęcia, wyniki konkursów.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1182</Words>
  <Application>Microsoft Office PowerPoint</Application>
  <PresentationFormat>Pokaz na ekranie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Lucida Sans Unicode</vt:lpstr>
      <vt:lpstr>Verdana</vt:lpstr>
      <vt:lpstr>Wingdings 2</vt:lpstr>
      <vt:lpstr>Wingdings 3</vt:lpstr>
      <vt:lpstr>Hol</vt:lpstr>
      <vt:lpstr>Komunikacja, mediacje,  rodzic trudny </vt:lpstr>
      <vt:lpstr>Co zrobić, by komunikacja  z rodzicami przebiegała sprawnie: </vt:lpstr>
      <vt:lpstr>    Czego unikać w kontaktach  z rodzicami: </vt:lpstr>
      <vt:lpstr>  Wybrane narzędzia budowania owocnej współpracy między nauczycielami          i rodzicami:  </vt:lpstr>
      <vt:lpstr>Prezentacja programu PowerPoint</vt:lpstr>
      <vt:lpstr>W trakcie rozmowy z rodzicem</vt:lpstr>
      <vt:lpstr> Najczęstsze stosowane formy współpracy między  szkołą a rodzicami. </vt:lpstr>
      <vt:lpstr>Prezentacja programu PowerPoint</vt:lpstr>
      <vt:lpstr>Prezentacja programu PowerPoint</vt:lpstr>
      <vt:lpstr>Zasady współpracy z rodzicami</vt:lpstr>
      <vt:lpstr>Prezentacja programu PowerPoint</vt:lpstr>
      <vt:lpstr>Prezentacja programu PowerPoint</vt:lpstr>
      <vt:lpstr>Prezentacja programu PowerPoint</vt:lpstr>
      <vt:lpstr>  Cele mediacji </vt:lpstr>
      <vt:lpstr>ZASADY MEDIACJI</vt:lpstr>
      <vt:lpstr>Zalety mediacji szkolnej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Komunikacja, mediacje, rodzic trudny</dc:title>
  <dc:creator>user</dc:creator>
  <cp:lastModifiedBy>DELL</cp:lastModifiedBy>
  <cp:revision>13</cp:revision>
  <dcterms:created xsi:type="dcterms:W3CDTF">2018-10-31T12:47:14Z</dcterms:created>
  <dcterms:modified xsi:type="dcterms:W3CDTF">2019-10-16T06:09:49Z</dcterms:modified>
</cp:coreProperties>
</file>