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Libre Franklin" panose="020B0604020202020204" pitchFamily="2" charset="-18"/>
      <p:regular r:id="rId16"/>
      <p:bold r:id="rId17"/>
      <p:italic r:id="rId18"/>
      <p:boldItalic r:id="rId19"/>
    </p:embeddedFont>
    <p:embeddedFont>
      <p:font typeface="Libre Franklin Medium" pitchFamily="2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6nGEMb2WqIBBY6ygpTX6TMZqV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Libre Franklin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 rot="5400000">
            <a:off x="4297680" y="-749808"/>
            <a:ext cx="3593592" cy="102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6723539" y="1671668"/>
            <a:ext cx="5533495" cy="347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945716" y="657872"/>
            <a:ext cx="5533496" cy="550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7617898" y="6356350"/>
            <a:ext cx="25227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Franklin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6412992" y="2583371"/>
            <a:ext cx="4815840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 cap="none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960120" y="3594538"/>
            <a:ext cx="4818888" cy="258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3"/>
          </p:nvPr>
        </p:nvSpPr>
        <p:spPr>
          <a:xfrm>
            <a:off x="6409944" y="2587752"/>
            <a:ext cx="4818888" cy="8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 cap="none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4"/>
          </p:nvPr>
        </p:nvSpPr>
        <p:spPr>
          <a:xfrm>
            <a:off x="6409944" y="3594538"/>
            <a:ext cx="4818888" cy="2586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5183188" y="2591850"/>
            <a:ext cx="6045644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355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960120" y="2591850"/>
            <a:ext cx="3811905" cy="327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>
            <a:spLocks noGrp="1"/>
          </p:cNvSpPr>
          <p:nvPr>
            <p:ph type="pic" idx="2"/>
          </p:nvPr>
        </p:nvSpPr>
        <p:spPr>
          <a:xfrm>
            <a:off x="0" y="2267712"/>
            <a:ext cx="6571469" cy="45902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7235971" y="2587752"/>
            <a:ext cx="3992856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  <a:defRPr sz="6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746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429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Libre Franklin"/>
              <a:buNone/>
              <a:defRPr sz="6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74650" algn="l" rtl="0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429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02" name="Google Shape;102;p1" descr="Obraz zawierający tekst, zewnętrzne, czarny, zegar&#10;&#10;Opis wygenerowany automatycznie"/>
          <p:cNvPicPr preferRelativeResize="0"/>
          <p:nvPr/>
        </p:nvPicPr>
        <p:blipFill rotWithShape="1">
          <a:blip r:embed="rId3">
            <a:alphaModFix/>
          </a:blip>
          <a:srcRect b="204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 rot="-5400000">
            <a:off x="3799868" y="-1534136"/>
            <a:ext cx="4592270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29803"/>
                </a:srgbClr>
              </a:gs>
              <a:gs pos="35000">
                <a:srgbClr val="000000">
                  <a:alpha val="45882"/>
                </a:srgbClr>
              </a:gs>
              <a:gs pos="100000">
                <a:srgbClr val="000000">
                  <a:alpha val="8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960120" y="3681454"/>
            <a:ext cx="10268712" cy="155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 Black"/>
              <a:buNone/>
            </a:pPr>
            <a:r>
              <a:rPr lang="en-US" sz="5500" b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 WRZEŚNIA 1939 ROKU</a:t>
            </a:r>
            <a:r>
              <a:rPr lang="en-US" sz="5500" b="1">
                <a:solidFill>
                  <a:srgbClr val="FFFFFF"/>
                </a:solidFill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4738805" y="2493807"/>
            <a:ext cx="2805288" cy="375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/>
              <a:t>Dziękujemy</a:t>
            </a:r>
            <a:r>
              <a:rPr lang="en-US" sz="3200" dirty="0"/>
              <a:t> za </a:t>
            </a:r>
            <a:r>
              <a:rPr lang="en-US" sz="3200" dirty="0" err="1"/>
              <a:t>obejrzenie</a:t>
            </a:r>
            <a:r>
              <a:rPr lang="en-US" sz="3200" dirty="0"/>
              <a:t> </a:t>
            </a:r>
            <a:r>
              <a:rPr lang="en-US" sz="3200" dirty="0" err="1"/>
              <a:t>prezentacji</a:t>
            </a:r>
            <a:r>
              <a:rPr lang="en-US" sz="3200" dirty="0"/>
              <a:t> , </a:t>
            </a:r>
            <a:r>
              <a:rPr lang="en-US" sz="3200" dirty="0" err="1"/>
              <a:t>którą</a:t>
            </a:r>
            <a:r>
              <a:rPr lang="en-US" sz="3200" dirty="0"/>
              <a:t> </a:t>
            </a:r>
            <a:r>
              <a:rPr lang="en-US" sz="3200" dirty="0" err="1"/>
              <a:t>wykonały</a:t>
            </a:r>
            <a:r>
              <a:rPr lang="en-US" sz="3200" dirty="0"/>
              <a:t> Anna </a:t>
            </a:r>
            <a:r>
              <a:rPr lang="en-US" sz="3200" dirty="0" err="1"/>
              <a:t>Zubel</a:t>
            </a:r>
            <a:r>
              <a:rPr lang="pl-PL" sz="3200" dirty="0"/>
              <a:t> i </a:t>
            </a:r>
            <a:r>
              <a:rPr lang="en-US" sz="3200" dirty="0"/>
              <a:t>Nikola </a:t>
            </a:r>
            <a:r>
              <a:rPr lang="en-US" sz="3200" dirty="0" err="1"/>
              <a:t>Sabat</a:t>
            </a:r>
            <a:r>
              <a:rPr lang="en-US" sz="3200" dirty="0"/>
              <a:t> z </a:t>
            </a:r>
            <a:r>
              <a:rPr lang="en-US" sz="3200" dirty="0" err="1"/>
              <a:t>klasy</a:t>
            </a:r>
            <a:r>
              <a:rPr lang="en-US" sz="3200" dirty="0"/>
              <a:t> 2E. 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11" name="Google Shape;111;p2" descr="Obraz zawierający zewnętrzne, statek, niebo, jednostka pływająca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7133" b="-1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 flipH="1">
            <a:off x="4412777" y="0"/>
            <a:ext cx="777922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20000"/>
                </a:srgbClr>
              </a:gs>
              <a:gs pos="58000">
                <a:srgbClr val="000000">
                  <a:alpha val="29803"/>
                </a:srgbClr>
              </a:gs>
              <a:gs pos="100000">
                <a:srgbClr val="000000">
                  <a:alpha val="2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6281529" y="954156"/>
            <a:ext cx="495035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Libre Franklin"/>
              <a:buNone/>
            </a:pPr>
            <a:r>
              <a:rPr lang="en-US" sz="5100"/>
              <a:t>1 WRZEŚNIA 1939 ROKU WYBUCHŁA II WOJNA ŚWIATOWA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Libre Franklin"/>
              <a:buNone/>
            </a:pPr>
            <a:endParaRPr sz="5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19" name="Google Shape;119;p3" descr="Obraz zawierający zewnętrzne, stare, samolot, czarny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6677024" y="3071909"/>
            <a:ext cx="4924426" cy="279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Napaść na Polskę była wynikiem tajnego porozumienia między III Rzeszą Adolfa Hitlera a ZSRR Józefa Stalina. „Zniszczenie Polski jest naszym pierwszym zadaniem. (...) Bądźcie bez litości, bądźcie brutalni” - powiedział Adolf Hitler do swoich żołnierzy. Słowa te dotyczyły również ludności cywilnej. Wojna totalna zakładała użycie lotnictwa, czołgów i artylerii w niespotykanej wcześniej skali.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r="2175" b="-1"/>
          <a:stretch/>
        </p:blipFill>
        <p:spPr>
          <a:xfrm>
            <a:off x="643467" y="643467"/>
            <a:ext cx="5449824" cy="557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Obraz zawierający tekst, zewnętrzne, transport, stare&#10;&#10;Opis wygenerowany automatycznie"/>
          <p:cNvPicPr preferRelativeResize="0"/>
          <p:nvPr/>
        </p:nvPicPr>
        <p:blipFill rotWithShape="1">
          <a:blip r:embed="rId4">
            <a:alphaModFix/>
          </a:blip>
          <a:srcRect l="15135" r="16044" b="-2"/>
          <a:stretch/>
        </p:blipFill>
        <p:spPr>
          <a:xfrm>
            <a:off x="6093291" y="644652"/>
            <a:ext cx="5455242" cy="556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5302336" y="643467"/>
            <a:ext cx="5926496" cy="557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Niemcy o 4.40 zbombardowali bestialsko Wieluń, 5 minut później pancernik „Schleswig-Holstein” zaatakował strażnicę polską na Westerplatte. Niemiecki plan przewidywał wojnę błyskawiczną, opartą na potędze armii stworzonej wbrew ustaleniom Traktatu Wersalskiego. Jej uwerturą było zajęcie Austrii i Czech. Od tego czasu sytuację militarną Polski pogarszała długość granicy z Niemcami – 1600 km.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960120" y="2587625"/>
            <a:ext cx="6214533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Polska związana była układami sojuszniczymi z Wielką Brytanią i Francją,  przygotowana tylko do krótkotrwałej samodzielnej obrony. Skończyło się tylko na obietnicach sojuszników, ich ultimatum i wypowiedzeniu wojny Niemcom. Na froncie polscy żołnierze pozostali osamotnieni.</a:t>
            </a:r>
            <a:endParaRPr sz="2400"/>
          </a:p>
        </p:txBody>
      </p:sp>
      <p:pic>
        <p:nvPicPr>
          <p:cNvPr id="145" name="Google Shape;145;p6" descr="Obraz zawierający tekst, zewnętrzne, podłoże, stare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5176" r="20175" b="2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51" name="Google Shape;151;p7" descr="Obraz zawierający tekst, obraz&#10;&#10;Opis wygenerowany automatycz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88465" y="643467"/>
            <a:ext cx="4415069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58" name="Google Shape;158;p8" descr="Obraz zawierający zewnętrzne, osoby, grupa, chodzenie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/>
          <p:nvPr/>
        </p:nvSpPr>
        <p:spPr>
          <a:xfrm rot="-5400000">
            <a:off x="3799868" y="-1534136"/>
            <a:ext cx="4592270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29803"/>
                </a:srgbClr>
              </a:gs>
              <a:gs pos="35000">
                <a:srgbClr val="000000">
                  <a:alpha val="45882"/>
                </a:srgbClr>
              </a:gs>
              <a:gs pos="100000">
                <a:srgbClr val="000000">
                  <a:alpha val="8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960120" y="3681454"/>
            <a:ext cx="10268712" cy="155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ibre Franklin"/>
              <a:buNone/>
            </a:pPr>
            <a:r>
              <a:rPr lang="en-US" sz="2200">
                <a:solidFill>
                  <a:srgbClr val="FFFFFF"/>
                </a:solidFill>
              </a:rPr>
              <a:t>NIEMCY WYSTAWILI 1 MLN 850 TYS. ŻOŁNIERZY, 11 TYS. DZIAŁ, 2 800 CZOŁGÓW I 2000 SAMOLOTÓW. WOJSKO POLSKIE DYSPONOWAŁO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 ARMIĄ 950 TYS. ŻOŁNIERZY, 4,8 TYS. DZIAŁ, CZOŁGAMI W LICZBIE 700 I PIĘCIOKROTNIE MNIEJSZĄ LICZBĄ SAMOLOTÓW. 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bre Franklin"/>
              <a:buNone/>
            </a:pP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ibre Franklin"/>
              <a:buNone/>
            </a:pPr>
            <a:endParaRPr/>
          </a:p>
        </p:txBody>
      </p:sp>
      <p:pic>
        <p:nvPicPr>
          <p:cNvPr id="168" name="Google Shape;168;p9" descr="Obraz zawierający tekst, zewnętrzne, transport, stare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25691" r="26602" b="1"/>
          <a:stretch/>
        </p:blipFill>
        <p:spPr>
          <a:xfrm>
            <a:off x="20" y="10"/>
            <a:ext cx="465732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5300810" y="2587625"/>
            <a:ext cx="5927577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Do 28 września bohatersko broniła się Warszawa, a do 2 października załoga Helu. 6 października zakończyła walkę Samodzielna Grupa Operacyjna „Polesie” generała Franciszka Kleeberga.</a:t>
            </a:r>
            <a:endParaRPr sz="2400" b="1"/>
          </a:p>
          <a:p>
            <a:pPr marL="0" lvl="0" indent="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Sześcioletnia II wojna światowa pochłonęła 60 mln ofiar. Zginęło 6 mln polskich obywateli.</a:t>
            </a:r>
            <a:endParaRPr sz="2400" b="1"/>
          </a:p>
          <a:p>
            <a:pPr marL="0" lvl="0" indent="0" algn="l" rtl="0">
              <a:lnSpc>
                <a:spcPct val="101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rgbClr val="000000"/>
      </a:dk1>
      <a:lt1>
        <a:srgbClr val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xtaposeVTI">
  <a:themeElements>
    <a:clrScheme name="Juxtapose">
      <a:dk1>
        <a:srgbClr val="000000"/>
      </a:dk1>
      <a:lt1>
        <a:srgbClr val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Panoramiczny</PresentationFormat>
  <Paragraphs>9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Noto Sans Symbols</vt:lpstr>
      <vt:lpstr>Libre Franklin</vt:lpstr>
      <vt:lpstr>Libre Franklin Medium</vt:lpstr>
      <vt:lpstr>JuxtaposeVTI</vt:lpstr>
      <vt:lpstr>JuxtaposeVTI</vt:lpstr>
      <vt:lpstr>1 WRZEŚNIA 1939 ROKU </vt:lpstr>
      <vt:lpstr>1 WRZEŚNIA 1939 ROKU WYBUCHŁA II WOJNA ŚWIATOWA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NIEMCY WYSTAWILI 1 MLN 850 TYS. ŻOŁNIERZY, 11 TYS. DZIAŁ, 2 800 CZOŁGÓW I 2000 SAMOLOTÓW. WOJSKO POLSKIE DYSPONOWAŁO  ARMIĄ 950 TYS. ŻOŁNIERZY, 4,8 TYS. DZIAŁ, CZOŁGAMI W LICZBIE 700 I PIĘCIOKROTNIE MNIEJSZĄ LICZBĄ SAMOLOTÓW. 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WRZEŚNIA 1939 ROKU </dc:title>
  <cp:lastModifiedBy>Rafal Adamowski</cp:lastModifiedBy>
  <cp:revision>1</cp:revision>
  <dcterms:created xsi:type="dcterms:W3CDTF">2021-09-19T17:36:53Z</dcterms:created>
  <dcterms:modified xsi:type="dcterms:W3CDTF">2021-10-06T11:04:51Z</dcterms:modified>
</cp:coreProperties>
</file>